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jpeg" ContentType="image/jpe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2"/>
  </p:handoutMasterIdLst>
  <p:sldIdLst>
    <p:sldId id="446" r:id="rId3"/>
    <p:sldId id="389" r:id="rId5"/>
    <p:sldId id="430" r:id="rId6"/>
    <p:sldId id="477" r:id="rId7"/>
    <p:sldId id="475" r:id="rId8"/>
    <p:sldId id="466" r:id="rId9"/>
    <p:sldId id="392" r:id="rId10"/>
    <p:sldId id="463" r:id="rId11"/>
    <p:sldId id="435" r:id="rId12"/>
    <p:sldId id="682" r:id="rId13"/>
    <p:sldId id="674" r:id="rId14"/>
    <p:sldId id="675" r:id="rId15"/>
    <p:sldId id="444" r:id="rId16"/>
    <p:sldId id="488" r:id="rId17"/>
    <p:sldId id="427" r:id="rId18"/>
    <p:sldId id="467" r:id="rId19"/>
    <p:sldId id="450" r:id="rId20"/>
    <p:sldId id="394" r:id="rId21"/>
    <p:sldId id="400" r:id="rId22"/>
    <p:sldId id="486" r:id="rId23"/>
    <p:sldId id="485" r:id="rId24"/>
    <p:sldId id="676" r:id="rId25"/>
    <p:sldId id="468" r:id="rId26"/>
    <p:sldId id="452" r:id="rId27"/>
    <p:sldId id="677" r:id="rId28"/>
    <p:sldId id="678" r:id="rId29"/>
    <p:sldId id="679" r:id="rId30"/>
    <p:sldId id="438" r:id="rId31"/>
    <p:sldId id="680" r:id="rId32"/>
    <p:sldId id="459" r:id="rId33"/>
    <p:sldId id="401" r:id="rId34"/>
    <p:sldId id="469" r:id="rId35"/>
    <p:sldId id="453" r:id="rId36"/>
    <p:sldId id="455" r:id="rId37"/>
    <p:sldId id="460" r:id="rId38"/>
    <p:sldId id="402" r:id="rId39"/>
    <p:sldId id="406" r:id="rId40"/>
    <p:sldId id="470" r:id="rId41"/>
    <p:sldId id="407" r:id="rId42"/>
    <p:sldId id="476" r:id="rId43"/>
    <p:sldId id="478" r:id="rId44"/>
    <p:sldId id="424" r:id="rId45"/>
    <p:sldId id="461" r:id="rId46"/>
    <p:sldId id="409" r:id="rId47"/>
    <p:sldId id="457" r:id="rId48"/>
    <p:sldId id="479" r:id="rId49"/>
    <p:sldId id="480" r:id="rId50"/>
    <p:sldId id="481" r:id="rId51"/>
  </p:sldIdLst>
  <p:sldSz cx="12192000" cy="6858000"/>
  <p:notesSz cx="7099300" cy="10234295"/>
  <p:custDataLst>
    <p:tags r:id="rId5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5pPr>
    <a:lvl6pPr marL="2286000" algn="l" defTabSz="913765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6pPr>
    <a:lvl7pPr marL="2743200" algn="l" defTabSz="913765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7pPr>
    <a:lvl8pPr marL="3199765" algn="l" defTabSz="913765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8pPr>
    <a:lvl9pPr marL="3656965" algn="l" defTabSz="913765" rtl="0" eaLnBrk="1" latinLnBrk="0" hangingPunct="1">
      <a:defRPr kern="1200">
        <a:solidFill>
          <a:schemeClr val="tx1"/>
        </a:solidFill>
        <a:latin typeface="Arial" panose="020B0604020202090204" pitchFamily="34" charset="0"/>
        <a:ea typeface="+mn-ea"/>
        <a:cs typeface="Arial" panose="020B0604020202090204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B7D3C9"/>
    <a:srgbClr val="C3BAD2"/>
    <a:srgbClr val="D0F9FE"/>
    <a:srgbClr val="008000"/>
    <a:srgbClr val="0033CC"/>
    <a:srgbClr val="FF3300"/>
    <a:srgbClr val="D5DFFF"/>
    <a:srgbClr val="B9CAFF"/>
    <a:srgbClr val="7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45" autoAdjust="0"/>
    <p:restoredTop sz="84629" autoAdjust="0"/>
  </p:normalViewPr>
  <p:slideViewPr>
    <p:cSldViewPr>
      <p:cViewPr varScale="1">
        <p:scale>
          <a:sx n="79" d="100"/>
          <a:sy n="79" d="100"/>
        </p:scale>
        <p:origin x="105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tags" Target="tags/tag3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>
            <a:lvl1pPr defTabSz="966470">
              <a:defRPr sz="1300">
                <a:latin typeface="Arial" panose="020B060402020209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>
            <a:lvl1pPr algn="r" defTabSz="966470">
              <a:defRPr sz="1300">
                <a:latin typeface="Arial" panose="020B060402020209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b" anchorCtr="0" compatLnSpc="1"/>
          <a:lstStyle>
            <a:lvl1pPr defTabSz="966470">
              <a:defRPr sz="1300">
                <a:latin typeface="Arial" panose="020B060402020209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b" anchorCtr="0" compatLnSpc="1"/>
          <a:lstStyle>
            <a:lvl1pPr algn="r" defTabSz="966470">
              <a:defRPr sz="1300">
                <a:latin typeface="Arial" panose="020B0604020202090204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>
            <a:lvl1pPr defTabSz="966470">
              <a:defRPr sz="1300">
                <a:latin typeface="Arial" panose="020B060402020209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>
            <a:lvl1pPr algn="r" defTabSz="966470">
              <a:defRPr sz="1300">
                <a:latin typeface="Arial" panose="020B060402020209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b" anchorCtr="0" compatLnSpc="1"/>
          <a:lstStyle>
            <a:lvl1pPr defTabSz="966470">
              <a:defRPr sz="1300">
                <a:latin typeface="Arial" panose="020B060402020209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b" anchorCtr="0" compatLnSpc="1"/>
          <a:lstStyle>
            <a:lvl1pPr algn="r" defTabSz="966470">
              <a:defRPr sz="1300">
                <a:latin typeface="Arial" panose="020B0604020202090204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B0604020202090204" pitchFamily="34" charset="0"/>
              </a:rPr>
              <a:t>90 * (2^30-1) + 30 * 2^29 = 145 billion</a:t>
            </a:r>
            <a:endParaRPr lang="en-US">
              <a:latin typeface="Arial" panose="020B0604020202090204" pitchFamily="34" charset="0"/>
            </a:endParaRPr>
          </a:p>
          <a:p>
            <a:r>
              <a:rPr lang="en-US">
                <a:latin typeface="Arial" panose="020B0604020202090204" pitchFamily="34" charset="0"/>
              </a:rPr>
              <a:t>2^29 = 536 870 912</a:t>
            </a:r>
            <a:endParaRPr lang="en-US">
              <a:latin typeface="Arial" panose="020B0604020202090204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theme</a:t>
            </a:r>
            <a:r>
              <a:rPr lang="en-US" baseline="0" dirty="0"/>
              <a:t> in the class: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 goal we have in mind.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 mathematical abstraction to formalize this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Algorithms that operate on these abstractions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BFS best when there is a shallow solution, s &lt;&lt; m</a:t>
            </a:r>
            <a:endParaRPr lang="en-US" dirty="0"/>
          </a:p>
          <a:p>
            <a:r>
              <a:rPr lang="en-US" dirty="0"/>
              <a:t>DFS best when solutions all at m, and fairly common at 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breadth-first – spreads out in concentric circles from root. Explores a lot of the state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DFS – explores less but finds a terrible solution.</a:t>
            </a:r>
            <a:endParaRPr lang="en-US" dirty="0"/>
          </a:p>
          <a:p>
            <a:r>
              <a:rPr lang="en-US" dirty="0"/>
              <a:t>Is it checking for repeated states? Yes! (Otherwise it would never complete)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400" dirty="0">
                <a:solidFill>
                  <a:srgbClr val="CC00CC"/>
                </a:solidFill>
              </a:rPr>
              <a:t>1 + (1+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) + (1+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baseline="30000" dirty="0">
                <a:solidFill>
                  <a:srgbClr val="CC00CC"/>
                </a:solidFill>
              </a:rPr>
              <a:t>2</a:t>
            </a:r>
            <a:r>
              <a:rPr lang="en-US" sz="2400" dirty="0">
                <a:solidFill>
                  <a:srgbClr val="CC00CC"/>
                </a:solidFill>
              </a:rPr>
              <a:t>) + … + (1+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dirty="0">
                <a:solidFill>
                  <a:srgbClr val="CC00CC"/>
                </a:solidFill>
              </a:rPr>
              <a:t>+…+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i="1" baseline="30000" dirty="0">
                <a:solidFill>
                  <a:srgbClr val="CC00CC"/>
                </a:solidFill>
              </a:rPr>
              <a:t>s</a:t>
            </a:r>
            <a:r>
              <a:rPr lang="en-US" sz="2400" dirty="0">
                <a:solidFill>
                  <a:srgbClr val="CC00CC"/>
                </a:solidFill>
              </a:rPr>
              <a:t>)  = (s+1) + sb + (s-1)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baseline="30000" dirty="0">
                <a:solidFill>
                  <a:srgbClr val="CC00CC"/>
                </a:solidFill>
              </a:rPr>
              <a:t>2</a:t>
            </a:r>
            <a:r>
              <a:rPr lang="en-US" sz="2400" dirty="0">
                <a:solidFill>
                  <a:srgbClr val="CC00CC"/>
                </a:solidFill>
              </a:rPr>
              <a:t> + … + 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i="1" baseline="30000" dirty="0">
                <a:solidFill>
                  <a:srgbClr val="CC00CC"/>
                </a:solidFill>
              </a:rPr>
              <a:t>s</a:t>
            </a:r>
            <a:r>
              <a:rPr lang="en-US" sz="2400" i="0" baseline="0" dirty="0">
                <a:solidFill>
                  <a:srgbClr val="CC00CC"/>
                </a:solidFill>
              </a:rPr>
              <a:t>  =</a:t>
            </a:r>
            <a:r>
              <a:rPr lang="en-US" sz="2400" dirty="0">
                <a:solidFill>
                  <a:srgbClr val="CC00CC"/>
                </a:solidFill>
              </a:rPr>
              <a:t>  </a:t>
            </a:r>
            <a:r>
              <a:rPr lang="en-US" sz="2400" i="1" dirty="0">
                <a:solidFill>
                  <a:srgbClr val="CC00CC"/>
                </a:solidFill>
              </a:rPr>
              <a:t>O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b</a:t>
            </a:r>
            <a:r>
              <a:rPr lang="en-US" sz="2400" i="1" baseline="30000" dirty="0">
                <a:solidFill>
                  <a:srgbClr val="CC00CC"/>
                </a:solidFill>
              </a:rPr>
              <a:t>s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endParaRPr lang="en-US" sz="2400" dirty="0">
              <a:solidFill>
                <a:srgbClr val="CC00CC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1 for shallow, 2 for deep water. 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Often comes back on exams</a:t>
            </a:r>
            <a:endParaRPr lang="en-US" dirty="0"/>
          </a:p>
          <a:p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900"/>
            </a:lvl2pPr>
            <a:lvl3pPr marL="914400" indent="0">
              <a:buNone/>
              <a:defRPr sz="16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  <a:lvl6pPr marL="2286000" indent="0">
              <a:buNone/>
              <a:defRPr sz="1500"/>
            </a:lvl6pPr>
            <a:lvl7pPr marL="2742565" indent="0">
              <a:buNone/>
              <a:defRPr sz="1500"/>
            </a:lvl7pPr>
            <a:lvl8pPr marL="3199765" indent="0">
              <a:buNone/>
              <a:defRPr sz="1500"/>
            </a:lvl8pPr>
            <a:lvl9pPr marL="3656965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199765" indent="0">
              <a:buNone/>
              <a:defRPr sz="1600" b="1"/>
            </a:lvl8pPr>
            <a:lvl9pPr marL="36569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2565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2565" indent="0">
              <a:buNone/>
              <a:defRPr sz="2000"/>
            </a:lvl7pPr>
            <a:lvl8pPr marL="3199765" indent="0">
              <a:buNone/>
              <a:defRPr sz="2000"/>
            </a:lvl8pPr>
            <a:lvl9pPr marL="3656965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2565" indent="0">
              <a:buNone/>
              <a:defRPr sz="900"/>
            </a:lvl7pPr>
            <a:lvl8pPr marL="3199765" indent="0">
              <a:buNone/>
              <a:defRPr sz="900"/>
            </a:lvl8pPr>
            <a:lvl9pPr marL="365696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0" tIns="45718" rIns="91430" bIns="45718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0" tIns="45718" rIns="91430" bIns="45718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0" tIns="45718" rIns="91430" bIns="45718" numCol="1" anchor="t" anchorCtr="0" compatLnSpc="1"/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0" tIns="45718" rIns="91430" bIns="45718" numCol="1" anchor="t" anchorCtr="0" compatLnSpc="1"/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0" tIns="45718" rIns="91430" bIns="45718" numCol="1" anchor="t" anchorCtr="0" compatLnSpc="1"/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9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165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365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565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png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Search</a:t>
            </a:r>
            <a:endParaRPr lang="en-US" sz="43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828800"/>
            <a:ext cx="4991100" cy="24003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8001001" y="1338648"/>
            <a:ext cx="3886200" cy="5366952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  <a:endParaRPr lang="en-US" sz="2400" dirty="0"/>
          </a:p>
          <a:p>
            <a:pPr lvl="1" eaLnBrk="1" hangingPunct="1"/>
            <a:r>
              <a:rPr lang="en-US" sz="2000" dirty="0"/>
              <a:t>Cities</a:t>
            </a:r>
            <a:endParaRPr lang="en-US" sz="2000" dirty="0"/>
          </a:p>
          <a:p>
            <a:r>
              <a:rPr lang="en-US" sz="2400" dirty="0"/>
              <a:t>Initial state:</a:t>
            </a:r>
            <a:endParaRPr lang="en-US" sz="2400" dirty="0"/>
          </a:p>
          <a:p>
            <a:pPr lvl="1"/>
            <a:r>
              <a:rPr lang="en-US" sz="2000" dirty="0"/>
              <a:t>Arad</a:t>
            </a:r>
            <a:endParaRPr lang="en-US" sz="2000" dirty="0"/>
          </a:p>
          <a:p>
            <a:pPr eaLnBrk="1" hangingPunct="1"/>
            <a:r>
              <a:rPr lang="en-US" sz="2400" dirty="0"/>
              <a:t>Actions:</a:t>
            </a:r>
            <a:endParaRPr lang="en-US" sz="2400" dirty="0"/>
          </a:p>
          <a:p>
            <a:pPr lvl="1"/>
            <a:r>
              <a:rPr lang="en-US" sz="2000" dirty="0"/>
              <a:t>Go to adjacent city</a:t>
            </a:r>
            <a:endParaRPr lang="en-US" sz="2000" dirty="0"/>
          </a:p>
          <a:p>
            <a:pPr eaLnBrk="1" hangingPunct="1"/>
            <a:r>
              <a:rPr lang="en-US" sz="2400" dirty="0"/>
              <a:t>Transition model:</a:t>
            </a:r>
            <a:endParaRPr lang="en-US" sz="2400" dirty="0"/>
          </a:p>
          <a:p>
            <a:pPr lvl="1"/>
            <a:r>
              <a:rPr lang="en-US" sz="2000" dirty="0"/>
              <a:t>Reach adjacent city</a:t>
            </a:r>
            <a:endParaRPr lang="en-US" sz="2000" dirty="0"/>
          </a:p>
          <a:p>
            <a:pPr eaLnBrk="1" hangingPunct="1"/>
            <a:r>
              <a:rPr lang="en-US" sz="2400" dirty="0"/>
              <a:t>Goal test:</a:t>
            </a:r>
            <a:endParaRPr lang="en-US" sz="2400" dirty="0"/>
          </a:p>
          <a:p>
            <a:pPr lvl="1"/>
            <a:r>
              <a:rPr lang="en-US" sz="2000" i="1" dirty="0">
                <a:solidFill>
                  <a:srgbClr val="CC00CC"/>
                </a:solidFill>
              </a:rPr>
              <a:t>s = </a:t>
            </a:r>
            <a:r>
              <a:rPr lang="en-US" sz="2000" dirty="0"/>
              <a:t>Bucharest?</a:t>
            </a:r>
            <a:endParaRPr lang="en-US" sz="2000" dirty="0"/>
          </a:p>
          <a:p>
            <a:r>
              <a:rPr lang="en-US" sz="2400" dirty="0"/>
              <a:t>Action cost:</a:t>
            </a:r>
            <a:endParaRPr lang="en-US" sz="2400" dirty="0"/>
          </a:p>
          <a:p>
            <a:pPr lvl="1"/>
            <a:r>
              <a:rPr lang="en-US" sz="2000" dirty="0"/>
              <a:t>Road distance from </a:t>
            </a:r>
            <a:r>
              <a:rPr lang="en-US" sz="2000" i="1" dirty="0">
                <a:solidFill>
                  <a:srgbClr val="CC00CC"/>
                </a:solidFill>
              </a:rPr>
              <a:t>s</a:t>
            </a:r>
            <a:r>
              <a:rPr lang="en-US" sz="2000" dirty="0"/>
              <a:t> to </a:t>
            </a:r>
            <a:r>
              <a:rPr lang="en-US" sz="2000" i="1" dirty="0">
                <a:solidFill>
                  <a:srgbClr val="CC00CC"/>
                </a:solidFill>
              </a:rPr>
              <a:t>s</a:t>
            </a:r>
            <a:r>
              <a:rPr lang="en-US" sz="2000" dirty="0">
                <a:solidFill>
                  <a:srgbClr val="CC00CC"/>
                </a:solidFill>
              </a:rPr>
              <a:t>’</a:t>
            </a:r>
            <a:endParaRPr lang="en-US" sz="1200" dirty="0">
              <a:solidFill>
                <a:srgbClr val="CC00CC"/>
              </a:solidFill>
            </a:endParaRPr>
          </a:p>
          <a:p>
            <a:pPr eaLnBrk="1" hangingPunct="1"/>
            <a:r>
              <a:rPr lang="en-US" sz="2400" dirty="0"/>
              <a:t>Solution?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338648"/>
            <a:ext cx="7318749" cy="43763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Models are almost always wrong</a:t>
            </a:r>
            <a:endParaRPr lang="en-US" dirty="0"/>
          </a:p>
        </p:txBody>
      </p:sp>
      <p:pic>
        <p:nvPicPr>
          <p:cNvPr id="6" name="Picture 5" descr="A picture containing text, outdoor, sign, aircraf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17600"/>
            <a:ext cx="8610600" cy="57194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are almost always wrong</a:t>
            </a:r>
            <a:endParaRPr lang="en-US" dirty="0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8600" y="1310715"/>
            <a:ext cx="5715000" cy="4571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2" cstate="print"/>
          <a:srcRect t="53906"/>
          <a:stretch>
            <a:fillRect/>
          </a:stretch>
        </p:blipFill>
        <p:spPr bwMode="auto">
          <a:xfrm>
            <a:off x="6400800" y="1310715"/>
            <a:ext cx="5257800" cy="539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  <a:endParaRPr lang="en-US" sz="2000" dirty="0"/>
          </a:p>
          <a:p>
            <a:pPr lvl="1"/>
            <a:r>
              <a:rPr lang="en-US" sz="2000" dirty="0"/>
              <a:t>Actions: NSEW</a:t>
            </a:r>
            <a:endParaRPr lang="en-US" sz="2000" dirty="0"/>
          </a:p>
          <a:p>
            <a:pPr lvl="1"/>
            <a:r>
              <a:rPr lang="en-US" sz="2000" dirty="0"/>
              <a:t>Transition: update </a:t>
            </a:r>
            <a:r>
              <a:rPr lang="en-US" sz="2000" dirty="0" err="1"/>
              <a:t>x,y</a:t>
            </a:r>
            <a:r>
              <a:rPr lang="en-US" sz="2000" dirty="0"/>
              <a:t> value</a:t>
            </a:r>
            <a:endParaRPr lang="en-US" sz="2000" dirty="0"/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)=destination</a:t>
            </a:r>
            <a:endParaRPr lang="en-US" sz="2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86225"/>
            <a:ext cx="3962400" cy="2405063"/>
          </a:xfrm>
        </p:spPr>
        <p:txBody>
          <a:bodyPr/>
          <a:lstStyle/>
          <a:p>
            <a:r>
              <a:rPr lang="en-US" sz="2400" dirty="0"/>
              <a:t>Problem: Eat-All-Dots</a:t>
            </a:r>
            <a:endParaRPr lang="en-US" sz="2400" dirty="0"/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Booleans}</a:t>
            </a:r>
            <a:endParaRPr lang="en-US" sz="2000" dirty="0"/>
          </a:p>
          <a:p>
            <a:pPr lvl="1"/>
            <a:r>
              <a:rPr lang="en-US" sz="2000" dirty="0"/>
              <a:t>Actions: NSEW</a:t>
            </a:r>
            <a:endParaRPr lang="en-US" sz="2000" dirty="0"/>
          </a:p>
          <a:p>
            <a:pPr lvl="1"/>
            <a:r>
              <a:rPr lang="en-US" sz="2000" dirty="0"/>
              <a:t>Transition: update </a:t>
            </a:r>
            <a:r>
              <a:rPr lang="en-US" sz="2000" dirty="0" err="1"/>
              <a:t>x,y</a:t>
            </a:r>
            <a:r>
              <a:rPr lang="en-US" sz="2000" dirty="0"/>
              <a:t> and possibly a dot 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  <a:endParaRPr lang="en-US" sz="2000" dirty="0"/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search state</a:t>
            </a:r>
            <a:r>
              <a:rPr lang="en-US" sz="2000" dirty="0">
                <a:latin typeface="Calibri" pitchFamily="34" charset="0"/>
              </a:rPr>
              <a:t> keeps only the details needed for planning (abstraction)</a:t>
            </a:r>
            <a:endParaRPr lang="en-US" sz="20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206" y="1752600"/>
            <a:ext cx="3531588" cy="14635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Sizes</a:t>
            </a:r>
            <a:endParaRPr lang="en-US" dirty="0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/>
              <a:t>World state:</a:t>
            </a:r>
            <a:endParaRPr lang="en-US" sz="2400" dirty="0"/>
          </a:p>
          <a:p>
            <a:pPr lvl="1"/>
            <a:r>
              <a:rPr lang="en-US" sz="2000" dirty="0"/>
              <a:t>Agent positions: 120</a:t>
            </a:r>
            <a:endParaRPr lang="en-US" sz="2000" dirty="0"/>
          </a:p>
          <a:p>
            <a:pPr lvl="1"/>
            <a:r>
              <a:rPr lang="en-US" sz="2000" dirty="0"/>
              <a:t>Food count: 30</a:t>
            </a:r>
            <a:endParaRPr lang="en-US" sz="2000" dirty="0"/>
          </a:p>
          <a:p>
            <a:pPr lvl="1"/>
            <a:r>
              <a:rPr lang="en-US" sz="2000" dirty="0"/>
              <a:t>Ghost positions: 12</a:t>
            </a:r>
            <a:endParaRPr lang="en-US" sz="2000" dirty="0"/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  <a:endParaRPr lang="en-US" sz="2400" dirty="0"/>
          </a:p>
          <a:p>
            <a:pPr lvl="1"/>
            <a:r>
              <a:rPr lang="en-US" sz="2000" dirty="0"/>
              <a:t>World states?</a:t>
            </a:r>
            <a:endParaRPr lang="en-US" sz="200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  <a:endParaRPr lang="en-US" sz="2000" dirty="0"/>
          </a:p>
          <a:p>
            <a:pPr lvl="1"/>
            <a:r>
              <a:rPr lang="en-US" sz="2000" dirty="0"/>
              <a:t>States for </a:t>
            </a:r>
            <a:r>
              <a:rPr lang="en-US" sz="2000" dirty="0" err="1"/>
              <a:t>pathing</a:t>
            </a:r>
            <a:r>
              <a:rPr lang="en-US" sz="2000" dirty="0"/>
              <a:t>?</a:t>
            </a:r>
            <a:endParaRPr lang="en-US" sz="200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sz="2000" dirty="0"/>
              <a:t>	120</a:t>
            </a:r>
            <a:endParaRPr lang="en-US" sz="2000" dirty="0"/>
          </a:p>
          <a:p>
            <a:pPr lvl="1"/>
            <a:r>
              <a:rPr lang="en-US" sz="2000" dirty="0"/>
              <a:t>States for eat-all-dots?</a:t>
            </a:r>
            <a:endParaRPr lang="en-US" sz="2000" dirty="0"/>
          </a:p>
          <a:p>
            <a:pPr lvl="1">
              <a:buFont typeface="Wingdings" panose="05000000000000000000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  <a:endParaRPr lang="en-US" sz="2000" dirty="0"/>
          </a:p>
          <a:p>
            <a:pPr lvl="1">
              <a:buFont typeface="Wingdings" panose="05000000000000000000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  <a:endParaRPr lang="en-US"/>
          </a:p>
        </p:txBody>
      </p:sp>
      <p:grpSp>
        <p:nvGrpSpPr>
          <p:cNvPr id="99" name="Group 98"/>
          <p:cNvGrpSpPr/>
          <p:nvPr/>
        </p:nvGrpSpPr>
        <p:grpSpPr>
          <a:xfrm>
            <a:off x="7391400" y="1295400"/>
            <a:ext cx="4495800" cy="52578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  <p:sp>
        <p:nvSpPr>
          <p:cNvPr id="1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  <a:endParaRPr lang="en-US" sz="2400" dirty="0"/>
          </a:p>
          <a:p>
            <a:pPr lvl="1" eaLnBrk="1" hangingPunct="1"/>
            <a:r>
              <a:rPr lang="en-US" sz="1900" dirty="0"/>
              <a:t>Nodes are (abstracted) world configurations</a:t>
            </a:r>
            <a:endParaRPr lang="en-US" sz="1900" dirty="0"/>
          </a:p>
          <a:p>
            <a:pPr lvl="1" eaLnBrk="1" hangingPunct="1"/>
            <a:r>
              <a:rPr lang="en-US" sz="1900" dirty="0"/>
              <a:t>Arcs represent transitions (labeled with actions)</a:t>
            </a:r>
            <a:endParaRPr lang="en-US" sz="1900" dirty="0"/>
          </a:p>
          <a:p>
            <a:pPr lvl="1" eaLnBrk="1" hangingPunct="1"/>
            <a:r>
              <a:rPr lang="en-US" sz="1900" dirty="0"/>
              <a:t>The goal test is a set of goal nodes (maybe only one)</a:t>
            </a:r>
            <a:endParaRPr lang="en-US" sz="19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  <a:endParaRPr lang="en-US" sz="2400" dirty="0"/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  <a:endParaRPr lang="en-US" sz="2400" dirty="0"/>
          </a:p>
          <a:p>
            <a:pPr lvl="1" eaLnBrk="1" hangingPunct="1"/>
            <a:r>
              <a:rPr lang="en-US" sz="1900" dirty="0"/>
              <a:t>Nodes are (abstracted) world configurations</a:t>
            </a:r>
            <a:endParaRPr lang="en-US" sz="1900" dirty="0"/>
          </a:p>
          <a:p>
            <a:pPr lvl="1" eaLnBrk="1" hangingPunct="1"/>
            <a:r>
              <a:rPr lang="en-US" sz="1900" dirty="0"/>
              <a:t>Arcs represent successors (action results)</a:t>
            </a:r>
            <a:endParaRPr lang="en-US" sz="1900" dirty="0"/>
          </a:p>
          <a:p>
            <a:pPr lvl="1" eaLnBrk="1" hangingPunct="1"/>
            <a:r>
              <a:rPr lang="en-US" sz="1900" dirty="0"/>
              <a:t>The goal test is a set of goal nodes (maybe only one)</a:t>
            </a:r>
            <a:endParaRPr lang="en-US" sz="19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  <a:endParaRPr lang="en-US" sz="2400" dirty="0"/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/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  <a:endParaRPr lang="en-US" sz="1600" b="1" dirty="0"/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  <a:endParaRPr lang="en-US" b="1"/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  <a:endParaRPr lang="en-US" i="1"/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  <a:endParaRPr lang="en-US" i="1"/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  <a:endParaRPr lang="en-US" i="1"/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  <a:endParaRPr lang="en-US" i="1"/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  <a:endParaRPr lang="en-US" i="1"/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  <a:endParaRPr lang="en-US" i="1"/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state space graph for a tiny search problem</a:t>
            </a:r>
            <a:endParaRPr lang="en-US" i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  <a:endParaRPr lang="en-US" dirty="0"/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  <a:endParaRPr lang="en-US" sz="1500" dirty="0"/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  <a:endParaRPr lang="en-US" sz="1600" i="1" dirty="0"/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  <a:endParaRPr lang="en-US" sz="1600" i="1" dirty="0"/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  <a:endParaRPr lang="en-US" sz="1600" i="1" dirty="0"/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  <a:endParaRPr lang="en-US" sz="1600" i="1" dirty="0"/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  <a:endParaRPr lang="en-US" sz="1600" i="1" dirty="0"/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  <a:endParaRPr lang="en-US" sz="1600" i="1" dirty="0"/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  <a:endParaRPr lang="en-US" sz="1500" dirty="0"/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  <a:endParaRPr lang="en-US" sz="1600" i="1" dirty="0"/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  <a:endParaRPr lang="en-US" sz="1600" i="1" dirty="0"/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  <a:endParaRPr lang="en-US" sz="1600" i="1" dirty="0"/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  <a:endParaRPr lang="en-US" sz="1600" i="1" dirty="0"/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  <a:endParaRPr lang="en-US" sz="1600" b="1" dirty="0">
              <a:solidFill>
                <a:srgbClr val="CC0000"/>
              </a:solidFill>
            </a:endParaRP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grpSp>
        <p:nvGrpSpPr>
          <p:cNvPr id="17416" name="Group 62"/>
          <p:cNvGrpSpPr/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  <a:endParaRPr lang="en-US"/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  <a:endParaRPr lang="en-US" dirty="0"/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  <a:endParaRPr lang="en-US" sz="1500" i="1" dirty="0"/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  <a:endParaRPr lang="en-US" sz="1500" i="1" dirty="0"/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  <a:endParaRPr lang="en-US" sz="1500" i="1" dirty="0"/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  <a:endParaRPr lang="en-US" sz="1500" i="1" dirty="0"/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  <a:endParaRPr lang="en-US" sz="1500" i="1" dirty="0"/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  <a:endParaRPr lang="en-US" sz="1500" i="1" dirty="0"/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  <a:endParaRPr lang="en-US" sz="1500" i="1" dirty="0"/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  <a:endParaRPr lang="en-US" sz="1500" i="1" dirty="0"/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  <a:endParaRPr lang="en-US" sz="1500" i="1" dirty="0"/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  <a:endParaRPr lang="en-US" sz="1500" i="1" dirty="0"/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the tree on demand – and we construct as little as possible.</a:t>
            </a:r>
            <a:endParaRPr lang="en-US" i="1" dirty="0">
              <a:latin typeface="Calibri" pitchFamily="34" charset="0"/>
            </a:endParaRP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  <a:endParaRPr lang="en-US" i="1" dirty="0">
              <a:latin typeface="Calibri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  <a:endParaRPr lang="en-US" sz="28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2" y="1782768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  <a:r>
              <a:rPr lang="zh-CN" altLang="en-US" dirty="0"/>
              <a:t>（盲搜）</a:t>
            </a:r>
            <a:endParaRPr lang="en-US" dirty="0"/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Search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  <a:endParaRPr 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  <a:endParaRPr lang="en-US" sz="1600" b="1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  <a:endParaRPr lang="en-US" b="1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  <a:endParaRPr lang="en-US" i="1"/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  <a:endParaRPr lang="en-US" i="1"/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  <a:endParaRPr 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  <a:endParaRPr lang="en-US" sz="1600" b="1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  <a:endParaRPr lang="en-US" b="1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  <a:endParaRPr lang="en-US" i="1"/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  <a:endParaRPr lang="en-US" i="1"/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Those who don’t know history are doomed to repeat it!</a:t>
            </a:r>
            <a:endParaRPr lang="en-US" sz="28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0" y="2667000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8400" y="31242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05400" y="37338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150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72200" y="37338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86400" y="31242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81800" y="37338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49508" y="4343400"/>
            <a:ext cx="332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a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1020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98170" y="434340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31570" y="4343400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</a:t>
            </a:r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3048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63609" y="3550167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90746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34000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6388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746227" y="3037589"/>
            <a:ext cx="1524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324600" y="3539756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3340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248400" y="4191000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029200" y="41910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054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8006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246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0198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76800" y="5177135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172200" y="5181600"/>
            <a:ext cx="39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…</a:t>
            </a:r>
            <a:endParaRPr lang="en-US" sz="24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" grpId="0"/>
      <p:bldP spid="18" grpId="0"/>
      <p:bldP spid="19" grpId="0"/>
      <p:bldP spid="20" grpId="0"/>
      <p:bldP spid="22" grpId="0"/>
      <p:bldP spid="25" grpId="0"/>
      <p:bldP spid="28" grpId="0"/>
      <p:bldP spid="29" grpId="0"/>
      <p:bldP spid="30" grpId="0"/>
      <p:bldP spid="31" grpId="0"/>
      <p:bldP spid="32" grpId="0"/>
      <p:bldP spid="52" grpId="0"/>
      <p:bldP spid="5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State Space Graphs vs. Search Trees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a rectangular grid: 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410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many states within </a:t>
            </a:r>
            <a:r>
              <a:rPr lang="en-US" sz="2400" i="1" dirty="0">
                <a:solidFill>
                  <a:srgbClr val="CC00CC"/>
                </a:solidFill>
                <a:latin typeface="Calibri" pitchFamily="34" charset="0"/>
              </a:rPr>
              <a:t>d</a:t>
            </a:r>
            <a:r>
              <a:rPr lang="en-US" sz="2400" dirty="0">
                <a:latin typeface="Calibri" pitchFamily="34" charset="0"/>
              </a:rPr>
              <a:t> steps of start?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77000" y="3581400"/>
            <a:ext cx="55626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many states in search tree of depth </a:t>
            </a:r>
            <a:r>
              <a:rPr lang="en-US" sz="2400" i="1" dirty="0">
                <a:solidFill>
                  <a:srgbClr val="CC00CC"/>
                </a:solidFill>
                <a:latin typeface="Calibri" pitchFamily="34" charset="0"/>
              </a:rPr>
              <a:t>d</a:t>
            </a:r>
            <a:r>
              <a:rPr lang="en-US" sz="2400" dirty="0">
                <a:latin typeface="Calibri" pitchFamily="34" charset="0"/>
              </a:rPr>
              <a:t>?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71" b="13022"/>
          <a:stretch>
            <a:fillRect/>
          </a:stretch>
        </p:blipFill>
        <p:spPr>
          <a:xfrm>
            <a:off x="1245973" y="2286000"/>
            <a:ext cx="3696949" cy="377945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10170" y="5320030"/>
            <a:ext cx="2373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r>
              <a:rPr lang="zh-CN" altLang="en-US"/>
              <a:t>的</a:t>
            </a:r>
            <a:r>
              <a:rPr lang="en-US" altLang="zh-CN"/>
              <a:t>d</a:t>
            </a:r>
            <a:r>
              <a:rPr lang="zh-CN" altLang="en-US"/>
              <a:t>次方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-1" fmla="*/ 542192 w 4618893"/>
              <a:gd name="connsiteY0-2" fmla="*/ 866043 h 2149720"/>
              <a:gd name="connsiteX1-3" fmla="*/ 14654 w 4618893"/>
              <a:gd name="connsiteY1-4" fmla="*/ 1463920 h 2149720"/>
              <a:gd name="connsiteX2-5" fmla="*/ 454269 w 4618893"/>
              <a:gd name="connsiteY2-6" fmla="*/ 2053004 h 2149720"/>
              <a:gd name="connsiteX3-7" fmla="*/ 2036885 w 4618893"/>
              <a:gd name="connsiteY3-8" fmla="*/ 1991458 h 2149720"/>
              <a:gd name="connsiteX4-9" fmla="*/ 2256692 w 4618893"/>
              <a:gd name="connsiteY4-10" fmla="*/ 1103435 h 2149720"/>
              <a:gd name="connsiteX5-11" fmla="*/ 2916115 w 4618893"/>
              <a:gd name="connsiteY5-12" fmla="*/ 936381 h 2149720"/>
              <a:gd name="connsiteX6-13" fmla="*/ 3223846 w 4618893"/>
              <a:gd name="connsiteY6-14" fmla="*/ 1921120 h 2149720"/>
              <a:gd name="connsiteX7-15" fmla="*/ 4437185 w 4618893"/>
              <a:gd name="connsiteY7-16" fmla="*/ 1877158 h 2149720"/>
              <a:gd name="connsiteX8-17" fmla="*/ 4314092 w 4618893"/>
              <a:gd name="connsiteY8-18" fmla="*/ 672612 h 2149720"/>
              <a:gd name="connsiteX9-19" fmla="*/ 2655277 w 4618893"/>
              <a:gd name="connsiteY9-20" fmla="*/ 89389 h 2149720"/>
              <a:gd name="connsiteX10-21" fmla="*/ 1843454 w 4618893"/>
              <a:gd name="connsiteY10-22" fmla="*/ 136281 h 2149720"/>
              <a:gd name="connsiteX11-23" fmla="*/ 1852246 w 4618893"/>
              <a:gd name="connsiteY11-24" fmla="*/ 866043 h 2149720"/>
              <a:gd name="connsiteX12-25" fmla="*/ 542192 w 4618893"/>
              <a:gd name="connsiteY12-26" fmla="*/ 866043 h 2149720"/>
              <a:gd name="connsiteX0-27" fmla="*/ 542192 w 4618893"/>
              <a:gd name="connsiteY0-28" fmla="*/ 866043 h 2149720"/>
              <a:gd name="connsiteX1-29" fmla="*/ 14654 w 4618893"/>
              <a:gd name="connsiteY1-30" fmla="*/ 1463920 h 2149720"/>
              <a:gd name="connsiteX2-31" fmla="*/ 454269 w 4618893"/>
              <a:gd name="connsiteY2-32" fmla="*/ 2053004 h 2149720"/>
              <a:gd name="connsiteX3-33" fmla="*/ 2036885 w 4618893"/>
              <a:gd name="connsiteY3-34" fmla="*/ 1991458 h 2149720"/>
              <a:gd name="connsiteX4-35" fmla="*/ 2256692 w 4618893"/>
              <a:gd name="connsiteY4-36" fmla="*/ 1103435 h 2149720"/>
              <a:gd name="connsiteX5-37" fmla="*/ 2883877 w 4618893"/>
              <a:gd name="connsiteY5-38" fmla="*/ 1384789 h 2149720"/>
              <a:gd name="connsiteX6-39" fmla="*/ 3223846 w 4618893"/>
              <a:gd name="connsiteY6-40" fmla="*/ 1921120 h 2149720"/>
              <a:gd name="connsiteX7-41" fmla="*/ 4437185 w 4618893"/>
              <a:gd name="connsiteY7-42" fmla="*/ 1877158 h 2149720"/>
              <a:gd name="connsiteX8-43" fmla="*/ 4314092 w 4618893"/>
              <a:gd name="connsiteY8-44" fmla="*/ 672612 h 2149720"/>
              <a:gd name="connsiteX9-45" fmla="*/ 2655277 w 4618893"/>
              <a:gd name="connsiteY9-46" fmla="*/ 89389 h 2149720"/>
              <a:gd name="connsiteX10-47" fmla="*/ 1843454 w 4618893"/>
              <a:gd name="connsiteY10-48" fmla="*/ 136281 h 2149720"/>
              <a:gd name="connsiteX11-49" fmla="*/ 1852246 w 4618893"/>
              <a:gd name="connsiteY11-50" fmla="*/ 866043 h 2149720"/>
              <a:gd name="connsiteX12-51" fmla="*/ 542192 w 4618893"/>
              <a:gd name="connsiteY12-52" fmla="*/ 866043 h 2149720"/>
              <a:gd name="connsiteX0-53" fmla="*/ 542192 w 4618893"/>
              <a:gd name="connsiteY0-54" fmla="*/ 866043 h 2140927"/>
              <a:gd name="connsiteX1-55" fmla="*/ 14654 w 4618893"/>
              <a:gd name="connsiteY1-56" fmla="*/ 1463920 h 2140927"/>
              <a:gd name="connsiteX2-57" fmla="*/ 454269 w 4618893"/>
              <a:gd name="connsiteY2-58" fmla="*/ 2053004 h 2140927"/>
              <a:gd name="connsiteX3-59" fmla="*/ 2036885 w 4618893"/>
              <a:gd name="connsiteY3-60" fmla="*/ 1991458 h 2140927"/>
              <a:gd name="connsiteX4-61" fmla="*/ 2350477 w 4618893"/>
              <a:gd name="connsiteY4-62" fmla="*/ 1537189 h 2140927"/>
              <a:gd name="connsiteX5-63" fmla="*/ 2883877 w 4618893"/>
              <a:gd name="connsiteY5-64" fmla="*/ 1384789 h 2140927"/>
              <a:gd name="connsiteX6-65" fmla="*/ 3223846 w 4618893"/>
              <a:gd name="connsiteY6-66" fmla="*/ 1921120 h 2140927"/>
              <a:gd name="connsiteX7-67" fmla="*/ 4437185 w 4618893"/>
              <a:gd name="connsiteY7-68" fmla="*/ 1877158 h 2140927"/>
              <a:gd name="connsiteX8-69" fmla="*/ 4314092 w 4618893"/>
              <a:gd name="connsiteY8-70" fmla="*/ 672612 h 2140927"/>
              <a:gd name="connsiteX9-71" fmla="*/ 2655277 w 4618893"/>
              <a:gd name="connsiteY9-72" fmla="*/ 89389 h 2140927"/>
              <a:gd name="connsiteX10-73" fmla="*/ 1843454 w 4618893"/>
              <a:gd name="connsiteY10-74" fmla="*/ 136281 h 2140927"/>
              <a:gd name="connsiteX11-75" fmla="*/ 1852246 w 4618893"/>
              <a:gd name="connsiteY11-76" fmla="*/ 866043 h 2140927"/>
              <a:gd name="connsiteX12-77" fmla="*/ 542192 w 4618893"/>
              <a:gd name="connsiteY12-78" fmla="*/ 866043 h 2140927"/>
              <a:gd name="connsiteX0-79" fmla="*/ 542192 w 4618893"/>
              <a:gd name="connsiteY0-80" fmla="*/ 866043 h 2140927"/>
              <a:gd name="connsiteX1-81" fmla="*/ 14654 w 4618893"/>
              <a:gd name="connsiteY1-82" fmla="*/ 1463920 h 2140927"/>
              <a:gd name="connsiteX2-83" fmla="*/ 454269 w 4618893"/>
              <a:gd name="connsiteY2-84" fmla="*/ 2053004 h 2140927"/>
              <a:gd name="connsiteX3-85" fmla="*/ 2036885 w 4618893"/>
              <a:gd name="connsiteY3-86" fmla="*/ 1991458 h 2140927"/>
              <a:gd name="connsiteX4-87" fmla="*/ 2350477 w 4618893"/>
              <a:gd name="connsiteY4-88" fmla="*/ 1537189 h 2140927"/>
              <a:gd name="connsiteX5-89" fmla="*/ 2960077 w 4618893"/>
              <a:gd name="connsiteY5-90" fmla="*/ 1537190 h 2140927"/>
              <a:gd name="connsiteX6-91" fmla="*/ 3223846 w 4618893"/>
              <a:gd name="connsiteY6-92" fmla="*/ 1921120 h 2140927"/>
              <a:gd name="connsiteX7-93" fmla="*/ 4437185 w 4618893"/>
              <a:gd name="connsiteY7-94" fmla="*/ 1877158 h 2140927"/>
              <a:gd name="connsiteX8-95" fmla="*/ 4314092 w 4618893"/>
              <a:gd name="connsiteY8-96" fmla="*/ 672612 h 2140927"/>
              <a:gd name="connsiteX9-97" fmla="*/ 2655277 w 4618893"/>
              <a:gd name="connsiteY9-98" fmla="*/ 89389 h 2140927"/>
              <a:gd name="connsiteX10-99" fmla="*/ 1843454 w 4618893"/>
              <a:gd name="connsiteY10-100" fmla="*/ 136281 h 2140927"/>
              <a:gd name="connsiteX11-101" fmla="*/ 1852246 w 4618893"/>
              <a:gd name="connsiteY11-102" fmla="*/ 866043 h 2140927"/>
              <a:gd name="connsiteX12-103" fmla="*/ 542192 w 4618893"/>
              <a:gd name="connsiteY12-104" fmla="*/ 866043 h 2140927"/>
              <a:gd name="connsiteX0-105" fmla="*/ 542192 w 4618893"/>
              <a:gd name="connsiteY0-106" fmla="*/ 895839 h 2170723"/>
              <a:gd name="connsiteX1-107" fmla="*/ 14654 w 4618893"/>
              <a:gd name="connsiteY1-108" fmla="*/ 1493716 h 2170723"/>
              <a:gd name="connsiteX2-109" fmla="*/ 454269 w 4618893"/>
              <a:gd name="connsiteY2-110" fmla="*/ 2082800 h 2170723"/>
              <a:gd name="connsiteX3-111" fmla="*/ 2036885 w 4618893"/>
              <a:gd name="connsiteY3-112" fmla="*/ 2021254 h 2170723"/>
              <a:gd name="connsiteX4-113" fmla="*/ 2350477 w 4618893"/>
              <a:gd name="connsiteY4-114" fmla="*/ 1566985 h 2170723"/>
              <a:gd name="connsiteX5-115" fmla="*/ 2960077 w 4618893"/>
              <a:gd name="connsiteY5-116" fmla="*/ 1566986 h 2170723"/>
              <a:gd name="connsiteX6-117" fmla="*/ 3223846 w 4618893"/>
              <a:gd name="connsiteY6-118" fmla="*/ 1950916 h 2170723"/>
              <a:gd name="connsiteX7-119" fmla="*/ 4437185 w 4618893"/>
              <a:gd name="connsiteY7-120" fmla="*/ 1906954 h 2170723"/>
              <a:gd name="connsiteX8-121" fmla="*/ 4314092 w 4618893"/>
              <a:gd name="connsiteY8-122" fmla="*/ 702408 h 2170723"/>
              <a:gd name="connsiteX9-123" fmla="*/ 2807677 w 4618893"/>
              <a:gd name="connsiteY9-124" fmla="*/ 881186 h 2170723"/>
              <a:gd name="connsiteX10-125" fmla="*/ 2655277 w 4618893"/>
              <a:gd name="connsiteY10-126" fmla="*/ 119185 h 2170723"/>
              <a:gd name="connsiteX11-127" fmla="*/ 1843454 w 4618893"/>
              <a:gd name="connsiteY11-128" fmla="*/ 166077 h 2170723"/>
              <a:gd name="connsiteX12-129" fmla="*/ 1852246 w 4618893"/>
              <a:gd name="connsiteY12-130" fmla="*/ 895839 h 2170723"/>
              <a:gd name="connsiteX13" fmla="*/ 542192 w 4618893"/>
              <a:gd name="connsiteY13" fmla="*/ 895839 h 2170723"/>
              <a:gd name="connsiteX0-131" fmla="*/ 542192 w 4755662"/>
              <a:gd name="connsiteY0-132" fmla="*/ 895839 h 2170723"/>
              <a:gd name="connsiteX1-133" fmla="*/ 14654 w 4755662"/>
              <a:gd name="connsiteY1-134" fmla="*/ 1493716 h 2170723"/>
              <a:gd name="connsiteX2-135" fmla="*/ 454269 w 4755662"/>
              <a:gd name="connsiteY2-136" fmla="*/ 2082800 h 2170723"/>
              <a:gd name="connsiteX3-137" fmla="*/ 2036885 w 4755662"/>
              <a:gd name="connsiteY3-138" fmla="*/ 2021254 h 2170723"/>
              <a:gd name="connsiteX4-139" fmla="*/ 2350477 w 4755662"/>
              <a:gd name="connsiteY4-140" fmla="*/ 1566985 h 2170723"/>
              <a:gd name="connsiteX5-141" fmla="*/ 2960077 w 4755662"/>
              <a:gd name="connsiteY5-142" fmla="*/ 1566986 h 2170723"/>
              <a:gd name="connsiteX6-143" fmla="*/ 3223846 w 4755662"/>
              <a:gd name="connsiteY6-144" fmla="*/ 1950916 h 2170723"/>
              <a:gd name="connsiteX7-145" fmla="*/ 4437185 w 4755662"/>
              <a:gd name="connsiteY7-146" fmla="*/ 1906954 h 2170723"/>
              <a:gd name="connsiteX8-147" fmla="*/ 4484077 w 4755662"/>
              <a:gd name="connsiteY8-148" fmla="*/ 957386 h 2170723"/>
              <a:gd name="connsiteX9-149" fmla="*/ 2807677 w 4755662"/>
              <a:gd name="connsiteY9-150" fmla="*/ 881186 h 2170723"/>
              <a:gd name="connsiteX10-151" fmla="*/ 2655277 w 4755662"/>
              <a:gd name="connsiteY10-152" fmla="*/ 119185 h 2170723"/>
              <a:gd name="connsiteX11-153" fmla="*/ 1843454 w 4755662"/>
              <a:gd name="connsiteY11-154" fmla="*/ 166077 h 2170723"/>
              <a:gd name="connsiteX12-155" fmla="*/ 1852246 w 4755662"/>
              <a:gd name="connsiteY12-156" fmla="*/ 895839 h 2170723"/>
              <a:gd name="connsiteX13-157" fmla="*/ 542192 w 4755662"/>
              <a:gd name="connsiteY13-158" fmla="*/ 895839 h 2170723"/>
              <a:gd name="connsiteX0-159" fmla="*/ 542192 w 4984261"/>
              <a:gd name="connsiteY0-160" fmla="*/ 895839 h 2170723"/>
              <a:gd name="connsiteX1-161" fmla="*/ 14654 w 4984261"/>
              <a:gd name="connsiteY1-162" fmla="*/ 1493716 h 2170723"/>
              <a:gd name="connsiteX2-163" fmla="*/ 454269 w 4984261"/>
              <a:gd name="connsiteY2-164" fmla="*/ 2082800 h 2170723"/>
              <a:gd name="connsiteX3-165" fmla="*/ 2036885 w 4984261"/>
              <a:gd name="connsiteY3-166" fmla="*/ 2021254 h 2170723"/>
              <a:gd name="connsiteX4-167" fmla="*/ 2350477 w 4984261"/>
              <a:gd name="connsiteY4-168" fmla="*/ 1566985 h 2170723"/>
              <a:gd name="connsiteX5-169" fmla="*/ 2960077 w 4984261"/>
              <a:gd name="connsiteY5-170" fmla="*/ 1566986 h 2170723"/>
              <a:gd name="connsiteX6-171" fmla="*/ 3223846 w 4984261"/>
              <a:gd name="connsiteY6-172" fmla="*/ 1950916 h 2170723"/>
              <a:gd name="connsiteX7-173" fmla="*/ 4437185 w 4984261"/>
              <a:gd name="connsiteY7-174" fmla="*/ 1906954 h 2170723"/>
              <a:gd name="connsiteX8-175" fmla="*/ 4712676 w 4984261"/>
              <a:gd name="connsiteY8-176" fmla="*/ 957386 h 2170723"/>
              <a:gd name="connsiteX9-177" fmla="*/ 2807677 w 4984261"/>
              <a:gd name="connsiteY9-178" fmla="*/ 881186 h 2170723"/>
              <a:gd name="connsiteX10-179" fmla="*/ 2655277 w 4984261"/>
              <a:gd name="connsiteY10-180" fmla="*/ 119185 h 2170723"/>
              <a:gd name="connsiteX11-181" fmla="*/ 1843454 w 4984261"/>
              <a:gd name="connsiteY11-182" fmla="*/ 166077 h 2170723"/>
              <a:gd name="connsiteX12-183" fmla="*/ 1852246 w 4984261"/>
              <a:gd name="connsiteY12-184" fmla="*/ 895839 h 2170723"/>
              <a:gd name="connsiteX13-185" fmla="*/ 542192 w 4984261"/>
              <a:gd name="connsiteY13-186" fmla="*/ 895839 h 2170723"/>
              <a:gd name="connsiteX0-187" fmla="*/ 542192 w 5030176"/>
              <a:gd name="connsiteY0-188" fmla="*/ 895839 h 2170723"/>
              <a:gd name="connsiteX1-189" fmla="*/ 14654 w 5030176"/>
              <a:gd name="connsiteY1-190" fmla="*/ 1493716 h 2170723"/>
              <a:gd name="connsiteX2-191" fmla="*/ 454269 w 5030176"/>
              <a:gd name="connsiteY2-192" fmla="*/ 2082800 h 2170723"/>
              <a:gd name="connsiteX3-193" fmla="*/ 2036885 w 5030176"/>
              <a:gd name="connsiteY3-194" fmla="*/ 2021254 h 2170723"/>
              <a:gd name="connsiteX4-195" fmla="*/ 2350477 w 5030176"/>
              <a:gd name="connsiteY4-196" fmla="*/ 1566985 h 2170723"/>
              <a:gd name="connsiteX5-197" fmla="*/ 2960077 w 5030176"/>
              <a:gd name="connsiteY5-198" fmla="*/ 1566986 h 2170723"/>
              <a:gd name="connsiteX6-199" fmla="*/ 3223846 w 5030176"/>
              <a:gd name="connsiteY6-200" fmla="*/ 1950916 h 2170723"/>
              <a:gd name="connsiteX7-201" fmla="*/ 4712676 w 5030176"/>
              <a:gd name="connsiteY7-202" fmla="*/ 1871786 h 2170723"/>
              <a:gd name="connsiteX8-203" fmla="*/ 4712676 w 5030176"/>
              <a:gd name="connsiteY8-204" fmla="*/ 957386 h 2170723"/>
              <a:gd name="connsiteX9-205" fmla="*/ 2807677 w 5030176"/>
              <a:gd name="connsiteY9-206" fmla="*/ 881186 h 2170723"/>
              <a:gd name="connsiteX10-207" fmla="*/ 2655277 w 5030176"/>
              <a:gd name="connsiteY10-208" fmla="*/ 119185 h 2170723"/>
              <a:gd name="connsiteX11-209" fmla="*/ 1843454 w 5030176"/>
              <a:gd name="connsiteY11-210" fmla="*/ 166077 h 2170723"/>
              <a:gd name="connsiteX12-211" fmla="*/ 1852246 w 5030176"/>
              <a:gd name="connsiteY12-212" fmla="*/ 895839 h 2170723"/>
              <a:gd name="connsiteX13-213" fmla="*/ 542192 w 5030176"/>
              <a:gd name="connsiteY13-214" fmla="*/ 895839 h 2170723"/>
              <a:gd name="connsiteX0-215" fmla="*/ 542192 w 5030176"/>
              <a:gd name="connsiteY0-216" fmla="*/ 895839 h 2170723"/>
              <a:gd name="connsiteX1-217" fmla="*/ 14654 w 5030176"/>
              <a:gd name="connsiteY1-218" fmla="*/ 1493716 h 2170723"/>
              <a:gd name="connsiteX2-219" fmla="*/ 454269 w 5030176"/>
              <a:gd name="connsiteY2-220" fmla="*/ 2082800 h 2170723"/>
              <a:gd name="connsiteX3-221" fmla="*/ 2036885 w 5030176"/>
              <a:gd name="connsiteY3-222" fmla="*/ 2021254 h 2170723"/>
              <a:gd name="connsiteX4-223" fmla="*/ 2350475 w 5030176"/>
              <a:gd name="connsiteY4-224" fmla="*/ 1490786 h 2170723"/>
              <a:gd name="connsiteX5-225" fmla="*/ 2960077 w 5030176"/>
              <a:gd name="connsiteY5-226" fmla="*/ 1566986 h 2170723"/>
              <a:gd name="connsiteX6-227" fmla="*/ 3223846 w 5030176"/>
              <a:gd name="connsiteY6-228" fmla="*/ 1950916 h 2170723"/>
              <a:gd name="connsiteX7-229" fmla="*/ 4712676 w 5030176"/>
              <a:gd name="connsiteY7-230" fmla="*/ 1871786 h 2170723"/>
              <a:gd name="connsiteX8-231" fmla="*/ 4712676 w 5030176"/>
              <a:gd name="connsiteY8-232" fmla="*/ 957386 h 2170723"/>
              <a:gd name="connsiteX9-233" fmla="*/ 2807677 w 5030176"/>
              <a:gd name="connsiteY9-234" fmla="*/ 881186 h 2170723"/>
              <a:gd name="connsiteX10-235" fmla="*/ 2655277 w 5030176"/>
              <a:gd name="connsiteY10-236" fmla="*/ 119185 h 2170723"/>
              <a:gd name="connsiteX11-237" fmla="*/ 1843454 w 5030176"/>
              <a:gd name="connsiteY11-238" fmla="*/ 166077 h 2170723"/>
              <a:gd name="connsiteX12-239" fmla="*/ 1852246 w 5030176"/>
              <a:gd name="connsiteY12-240" fmla="*/ 895839 h 2170723"/>
              <a:gd name="connsiteX13-241" fmla="*/ 542192 w 5030176"/>
              <a:gd name="connsiteY13-242" fmla="*/ 895839 h 2170723"/>
              <a:gd name="connsiteX0-243" fmla="*/ 542192 w 5030176"/>
              <a:gd name="connsiteY0-244" fmla="*/ 895839 h 2170723"/>
              <a:gd name="connsiteX1-245" fmla="*/ 14654 w 5030176"/>
              <a:gd name="connsiteY1-246" fmla="*/ 1493716 h 2170723"/>
              <a:gd name="connsiteX2-247" fmla="*/ 454269 w 5030176"/>
              <a:gd name="connsiteY2-248" fmla="*/ 2082800 h 2170723"/>
              <a:gd name="connsiteX3-249" fmla="*/ 2036885 w 5030176"/>
              <a:gd name="connsiteY3-250" fmla="*/ 2021254 h 2170723"/>
              <a:gd name="connsiteX4-251" fmla="*/ 2350475 w 5030176"/>
              <a:gd name="connsiteY4-252" fmla="*/ 1490786 h 2170723"/>
              <a:gd name="connsiteX5-253" fmla="*/ 2960075 w 5030176"/>
              <a:gd name="connsiteY5-254" fmla="*/ 1414586 h 2170723"/>
              <a:gd name="connsiteX6-255" fmla="*/ 3223846 w 5030176"/>
              <a:gd name="connsiteY6-256" fmla="*/ 1950916 h 2170723"/>
              <a:gd name="connsiteX7-257" fmla="*/ 4712676 w 5030176"/>
              <a:gd name="connsiteY7-258" fmla="*/ 1871786 h 2170723"/>
              <a:gd name="connsiteX8-259" fmla="*/ 4712676 w 5030176"/>
              <a:gd name="connsiteY8-260" fmla="*/ 957386 h 2170723"/>
              <a:gd name="connsiteX9-261" fmla="*/ 2807677 w 5030176"/>
              <a:gd name="connsiteY9-262" fmla="*/ 881186 h 2170723"/>
              <a:gd name="connsiteX10-263" fmla="*/ 2655277 w 5030176"/>
              <a:gd name="connsiteY10-264" fmla="*/ 119185 h 2170723"/>
              <a:gd name="connsiteX11-265" fmla="*/ 1843454 w 5030176"/>
              <a:gd name="connsiteY11-266" fmla="*/ 166077 h 2170723"/>
              <a:gd name="connsiteX12-267" fmla="*/ 1852246 w 5030176"/>
              <a:gd name="connsiteY12-268" fmla="*/ 895839 h 2170723"/>
              <a:gd name="connsiteX13-269" fmla="*/ 542192 w 5030176"/>
              <a:gd name="connsiteY13-270" fmla="*/ 895839 h 21707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157" y="connsiteY13-158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95400"/>
            <a:ext cx="8991601" cy="53766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search tree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88"/>
          <a:stretch>
            <a:fillRect/>
          </a:stretch>
        </p:blipFill>
        <p:spPr>
          <a:xfrm>
            <a:off x="609600" y="1981200"/>
            <a:ext cx="10972800" cy="284594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4" b="33672"/>
          <a:stretch>
            <a:fillRect/>
          </a:stretch>
        </p:blipFill>
        <p:spPr>
          <a:xfrm>
            <a:off x="609600" y="1828800"/>
            <a:ext cx="10972800" cy="303573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Creating the search tree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88"/>
          <a:stretch>
            <a:fillRect/>
          </a:stretch>
        </p:blipFill>
        <p:spPr>
          <a:xfrm>
            <a:off x="609600" y="1828800"/>
            <a:ext cx="10972800" cy="284597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Creating the search tree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General Tree Search</a:t>
            </a: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514599" y="5147148"/>
            <a:ext cx="7315200" cy="163465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Main variations: </a:t>
            </a: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Which leaf node to expand next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Whether to check for repeated states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Data structures for frontier, expanded nodes</a:t>
            </a:r>
            <a:endParaRPr lang="en-US" sz="24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33400" y="1219200"/>
            <a:ext cx="11277599" cy="3772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533900" y="1507182"/>
            <a:ext cx="3124200" cy="3124200"/>
          </a:xfrm>
          <a:prstGeom prst="ellipse">
            <a:avLst/>
          </a:prstGeom>
          <a:solidFill>
            <a:srgbClr val="B7D3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search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876800" y="1850082"/>
            <a:ext cx="2438400" cy="2438400"/>
          </a:xfrm>
          <a:prstGeom prst="ellipse">
            <a:avLst/>
          </a:prstGeom>
          <a:solidFill>
            <a:srgbClr val="C3BA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expanded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65058" y="144780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frontier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981200" y="2607617"/>
            <a:ext cx="1842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unexplored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814150" y="2145952"/>
            <a:ext cx="3175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reached = </a:t>
            </a:r>
            <a:endParaRPr lang="en-US" sz="2400" b="1" dirty="0"/>
          </a:p>
          <a:p>
            <a:r>
              <a:rPr lang="en-US" sz="2400" b="1" dirty="0"/>
              <a:t>expanded U frontier 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4953000"/>
            <a:ext cx="1127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Frontier separates expanded from unexplored region of state-space graph</a:t>
            </a: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Expanding a frontier node:</a:t>
            </a:r>
            <a:endParaRPr lang="en-US" sz="2400" dirty="0"/>
          </a:p>
          <a:p>
            <a:pPr marL="800100" lvl="1" indent="-342900">
              <a:buFont typeface="+mj-lt"/>
              <a:buAutoNum type="alphaLcPeriod"/>
            </a:pPr>
            <a:r>
              <a:rPr lang="en-US" sz="2400" dirty="0"/>
              <a:t>Moves a node from frontier into expanded</a:t>
            </a:r>
            <a:endParaRPr lang="en-US" sz="2400" dirty="0"/>
          </a:p>
          <a:p>
            <a:pPr marL="800100" lvl="1" indent="-342900">
              <a:buAutoNum type="alphaLcPeriod"/>
            </a:pPr>
            <a:r>
              <a:rPr lang="en-US" sz="2400" dirty="0"/>
              <a:t>Adds nodes from unexplored into frontier, maintaining property 1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  <a:endParaRPr lang="en-US" dirty="0"/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76400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 decide based on evaluating future action sequences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Must have a model of how the world evolves in response to actions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Usually have a definite goal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Optimal: Achieve goal at least cost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4135444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3" name="Photo Editor Photo" r:id="rId1" imgW="4594860" imgH="1623060" progId="MSPhotoEd.3">
                  <p:embed/>
                </p:oleObj>
              </mc:Choice>
              <mc:Fallback>
                <p:oleObj name="Photo Editor Photo" r:id="rId1" imgW="4594860" imgH="1623060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4135444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4" name="Photo Editor Photo" r:id="rId3" imgW="4579620" imgH="1607820" progId="MSPhotoEd.3">
                  <p:embed/>
                </p:oleObj>
              </mc:Choice>
              <mc:Fallback>
                <p:oleObj name="Photo Editor Photo" r:id="rId3" imgW="4579620" imgH="1607820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17474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  <a:endParaRPr lang="en-US" dirty="0"/>
          </a:p>
        </p:txBody>
      </p:sp>
      <p:grpSp>
        <p:nvGrpSpPr>
          <p:cNvPr id="19459" name="Group 3"/>
          <p:cNvGrpSpPr/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  <a:endParaRPr lang="en-US" sz="1600" dirty="0"/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  <a:endParaRPr lang="en-US" i="1"/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19605" name="Group 15"/>
            <p:cNvGrpSpPr/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  <a:endParaRPr lang="en-US" i="1"/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19608" name="Group 37"/>
            <p:cNvGrpSpPr/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/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/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  <a:endParaRPr lang="en-US"/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  <a:endParaRPr lang="en-US"/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  <a:endParaRPr lang="en-US" sz="1500" i="1" dirty="0"/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  <a:endParaRPr lang="en-US" sz="1500" i="1" dirty="0"/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  <a:endParaRPr lang="en-US" sz="1500" i="1" dirty="0"/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  <a:endParaRPr lang="en-US" sz="1500" i="1" dirty="0"/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  <a:endParaRPr lang="en-US" sz="1500" i="1" dirty="0"/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  <a:endParaRPr lang="en-US" sz="1500" i="1" dirty="0"/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  <a:endParaRPr lang="en-US" sz="1500" i="1" dirty="0"/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  <a:endParaRPr lang="en-US" sz="1500" i="1" dirty="0"/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  <a:endParaRPr lang="en-US" sz="1500" i="1" dirty="0"/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  <a:endParaRPr lang="en-US" sz="1500" i="1" dirty="0"/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/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  <a:endParaRPr lang="en-US" sz="1500" i="1" dirty="0"/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8" name="Group 105"/>
          <p:cNvGrpSpPr/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  <a:endParaRPr lang="en-US" sz="1500" i="1" dirty="0"/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9" name="Group 108"/>
          <p:cNvGrpSpPr/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  <a:endParaRPr lang="en-US" sz="1500" i="1" dirty="0"/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0" name="Group 111"/>
          <p:cNvGrpSpPr/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  <a:endParaRPr lang="en-US" sz="1500" i="1" dirty="0"/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1" name="Group 114"/>
          <p:cNvGrpSpPr/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2" name="Group 117"/>
          <p:cNvGrpSpPr/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  <a:endParaRPr lang="en-US" sz="1500" i="1" dirty="0"/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3" name="Group 120"/>
          <p:cNvGrpSpPr/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  <a:endParaRPr lang="en-US" sz="1500" i="1" dirty="0"/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4" name="Group 123"/>
          <p:cNvGrpSpPr/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  <a:endParaRPr lang="en-US" sz="1500" i="1" dirty="0"/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5" name="Group 126"/>
          <p:cNvGrpSpPr/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  <a:endParaRPr lang="en-US" sz="1500" i="1" dirty="0"/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6" name="Group 129"/>
          <p:cNvGrpSpPr/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  <a:endParaRPr lang="en-US" sz="1500" i="1" dirty="0"/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  <a:endParaRPr lang="en-US" sz="1500" i="1" dirty="0"/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tailEnd type="triangle" w="med" len="med"/>
          </a:ln>
        </p:spPr>
      </p:cxnSp>
      <p:grpSp>
        <p:nvGrpSpPr>
          <p:cNvPr id="17" name="Group 134"/>
          <p:cNvGrpSpPr/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/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/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  <a:endParaRPr lang="en-US" i="1" dirty="0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Frontier is a LIFO stack</a:t>
            </a:r>
            <a:endParaRPr lang="en-US" i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  <a:endParaRPr lang="en-US" sz="4000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  <a:endParaRPr lang="en-US" sz="4000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  <a:endParaRPr lang="en-US" sz="2400" dirty="0"/>
          </a:p>
          <a:p>
            <a:r>
              <a:rPr lang="en-US" sz="2400" dirty="0"/>
              <a:t>Optimal: Guaranteed to find the least cost path?</a:t>
            </a:r>
            <a:endParaRPr lang="en-US" sz="2400" dirty="0"/>
          </a:p>
          <a:p>
            <a:r>
              <a:rPr lang="en-US" sz="2400" dirty="0"/>
              <a:t>Time complexity?</a:t>
            </a:r>
            <a:endParaRPr lang="en-US" sz="2400" dirty="0"/>
          </a:p>
          <a:p>
            <a:r>
              <a:rPr lang="en-US" sz="2400" dirty="0"/>
              <a:t>Space complexity?</a:t>
            </a:r>
            <a:endParaRPr lang="en-US" sz="2400" dirty="0"/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  <a:endParaRPr lang="en-US" sz="2400" dirty="0"/>
          </a:p>
          <a:p>
            <a:pPr lvl="1"/>
            <a:r>
              <a:rPr lang="en-US" sz="2000" i="1" dirty="0">
                <a:solidFill>
                  <a:srgbClr val="CC00CC"/>
                </a:solidFill>
              </a:rPr>
              <a:t>b</a:t>
            </a:r>
            <a:r>
              <a:rPr lang="en-US" sz="2000" dirty="0"/>
              <a:t> is the branching factor</a:t>
            </a:r>
            <a:endParaRPr lang="en-US" sz="2000" dirty="0"/>
          </a:p>
          <a:p>
            <a:pPr lvl="1"/>
            <a:r>
              <a:rPr lang="en-US" sz="2000" i="1" dirty="0">
                <a:solidFill>
                  <a:srgbClr val="CC00CC"/>
                </a:solidFill>
              </a:rPr>
              <a:t>m</a:t>
            </a:r>
            <a:r>
              <a:rPr lang="en-US" sz="2000" dirty="0"/>
              <a:t> is the maximum depth</a:t>
            </a:r>
            <a:endParaRPr lang="en-US" sz="2000" dirty="0"/>
          </a:p>
          <a:p>
            <a:pPr lvl="1"/>
            <a:r>
              <a:rPr lang="en-US" sz="2000" dirty="0"/>
              <a:t>solutions at various depths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  <a:endParaRPr lang="en-US" sz="2400" dirty="0"/>
          </a:p>
          <a:p>
            <a:pPr lvl="1"/>
            <a:r>
              <a:rPr lang="en-US" sz="2000" dirty="0">
                <a:solidFill>
                  <a:srgbClr val="CC00CC"/>
                </a:solidFill>
              </a:rPr>
              <a:t>1 + </a:t>
            </a:r>
            <a:r>
              <a:rPr lang="en-US" sz="2000" i="1" dirty="0">
                <a:solidFill>
                  <a:srgbClr val="CC00CC"/>
                </a:solidFill>
              </a:rPr>
              <a:t>b</a:t>
            </a:r>
            <a:r>
              <a:rPr lang="en-US" sz="2000" dirty="0">
                <a:solidFill>
                  <a:srgbClr val="CC00CC"/>
                </a:solidFill>
              </a:rPr>
              <a:t> + </a:t>
            </a:r>
            <a:r>
              <a:rPr lang="en-US" sz="2000" i="1" dirty="0">
                <a:solidFill>
                  <a:srgbClr val="CC00CC"/>
                </a:solidFill>
              </a:rPr>
              <a:t>b</a:t>
            </a:r>
            <a:r>
              <a:rPr lang="en-US" sz="2000" baseline="30000" dirty="0">
                <a:solidFill>
                  <a:srgbClr val="CC00CC"/>
                </a:solidFill>
              </a:rPr>
              <a:t>2</a:t>
            </a:r>
            <a:r>
              <a:rPr lang="en-US" sz="2000" dirty="0">
                <a:solidFill>
                  <a:srgbClr val="CC00CC"/>
                </a:solidFill>
              </a:rPr>
              <a:t> + …. 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</a:rPr>
              <a:t>m</a:t>
            </a:r>
            <a:r>
              <a:rPr lang="en-US" sz="2000" dirty="0">
                <a:solidFill>
                  <a:srgbClr val="CC00CC"/>
                </a:solidFill>
              </a:rPr>
              <a:t> =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</a:rPr>
              <a:t>m</a:t>
            </a:r>
            <a:r>
              <a:rPr lang="en-US" sz="2000" dirty="0">
                <a:solidFill>
                  <a:srgbClr val="CC00CC"/>
                </a:solidFill>
              </a:rPr>
              <a:t>)</a:t>
            </a:r>
            <a:endParaRPr lang="en-US" sz="2000" dirty="0">
              <a:solidFill>
                <a:srgbClr val="CC00CC"/>
              </a:solidFill>
            </a:endParaRPr>
          </a:p>
          <a:p>
            <a:endParaRPr lang="en-US" sz="2400" dirty="0"/>
          </a:p>
        </p:txBody>
      </p:sp>
      <p:sp>
        <p:nvSpPr>
          <p:cNvPr id="6" name="Freeform 30"/>
          <p:cNvSpPr/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  <a:endParaRPr lang="en-US" dirty="0"/>
          </a:p>
        </p:txBody>
      </p:sp>
      <p:sp>
        <p:nvSpPr>
          <p:cNvPr id="11" name="Freeform 35"/>
          <p:cNvSpPr/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  <a:endParaRPr lang="en-US" i="1" dirty="0">
              <a:solidFill>
                <a:srgbClr val="CC00CC"/>
              </a:solidFill>
            </a:endParaRP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C00CC"/>
                </a:solidFill>
              </a:rPr>
              <a:t>1</a:t>
            </a:r>
            <a:r>
              <a:rPr lang="en-US" dirty="0"/>
              <a:t> node</a:t>
            </a:r>
            <a:endParaRPr lang="en-US" dirty="0"/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  <a:r>
              <a:rPr lang="en-US" dirty="0"/>
              <a:t> nodes</a:t>
            </a:r>
            <a:endParaRPr lang="en-US" dirty="0"/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  <a:r>
              <a:rPr lang="en-US" baseline="30000" dirty="0">
                <a:solidFill>
                  <a:srgbClr val="CC00CC"/>
                </a:solidFill>
              </a:rPr>
              <a:t>2</a:t>
            </a:r>
            <a:r>
              <a:rPr lang="en-US" dirty="0"/>
              <a:t> nodes</a:t>
            </a:r>
            <a:endParaRPr lang="en-US" dirty="0"/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err="1">
                <a:solidFill>
                  <a:srgbClr val="CC00CC"/>
                </a:solidFill>
              </a:rPr>
              <a:t>b</a:t>
            </a:r>
            <a:r>
              <a:rPr lang="en-US" i="1" baseline="30000" dirty="0" err="1">
                <a:solidFill>
                  <a:srgbClr val="CC00CC"/>
                </a:solidFill>
              </a:rPr>
              <a:t>m</a:t>
            </a:r>
            <a:r>
              <a:rPr lang="en-US" dirty="0"/>
              <a:t> nodes</a:t>
            </a:r>
            <a:endParaRPr lang="en-US" dirty="0"/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/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m</a:t>
            </a:r>
            <a:r>
              <a:rPr lang="en-US" dirty="0"/>
              <a:t> tiers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/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  <a:endParaRPr lang="en-US" dirty="0"/>
          </a:p>
        </p:txBody>
      </p:sp>
      <p:grpSp>
        <p:nvGrpSpPr>
          <p:cNvPr id="2" name="Group 27"/>
          <p:cNvGrpSpPr/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/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  <a:endParaRPr lang="en-US"/>
            </a:p>
          </p:txBody>
        </p:sp>
        <p:sp>
          <p:nvSpPr>
            <p:cNvPr id="23590" name="Freeform 35"/>
            <p:cNvSpPr/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>
                  <a:solidFill>
                    <a:srgbClr val="CC00CC"/>
                  </a:solidFill>
                </a:rPr>
                <a:t>b</a:t>
              </a:r>
              <a:endParaRPr lang="en-US" i="1">
                <a:solidFill>
                  <a:srgbClr val="CC00CC"/>
                </a:solidFill>
              </a:endParaRP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CC00CC"/>
                  </a:solidFill>
                </a:rPr>
                <a:t>1</a:t>
              </a:r>
              <a:r>
                <a:rPr lang="en-US" dirty="0"/>
                <a:t> node</a:t>
              </a:r>
              <a:endParaRPr lang="en-US" dirty="0"/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CC00CC"/>
                  </a:solidFill>
                </a:rPr>
                <a:t>b</a:t>
              </a:r>
              <a:r>
                <a:rPr lang="en-US" dirty="0"/>
                <a:t> nodes</a:t>
              </a:r>
              <a:endParaRPr lang="en-US" dirty="0"/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 dirty="0">
                  <a:solidFill>
                    <a:srgbClr val="CC00CC"/>
                  </a:solidFill>
                </a:rPr>
                <a:t>b</a:t>
              </a:r>
              <a:r>
                <a:rPr lang="en-US" baseline="30000" dirty="0">
                  <a:solidFill>
                    <a:srgbClr val="CC00CC"/>
                  </a:solidFill>
                </a:rPr>
                <a:t>2</a:t>
              </a:r>
              <a:r>
                <a:rPr lang="en-US" dirty="0"/>
                <a:t> nodes</a:t>
              </a:r>
              <a:endParaRPr lang="en-US" dirty="0"/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 dirty="0">
                  <a:solidFill>
                    <a:srgbClr val="CC00CC"/>
                  </a:solidFill>
                </a:rPr>
                <a:t>b</a:t>
              </a:r>
              <a:r>
                <a:rPr lang="en-US" i="1" baseline="30000" dirty="0">
                  <a:solidFill>
                    <a:srgbClr val="CC00CC"/>
                  </a:solidFill>
                </a:rPr>
                <a:t>m</a:t>
              </a:r>
              <a:r>
                <a:rPr lang="en-US" dirty="0"/>
                <a:t> nodes</a:t>
              </a:r>
              <a:endParaRPr lang="en-US" dirty="0"/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/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i="1" dirty="0">
                  <a:solidFill>
                    <a:srgbClr val="CC00CC"/>
                  </a:solidFill>
                </a:rPr>
                <a:t>m</a:t>
              </a:r>
              <a:r>
                <a:rPr lang="en-US" dirty="0"/>
                <a:t> tiers</a:t>
              </a:r>
              <a:endParaRPr lang="en-US" dirty="0"/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765800" cy="4729164"/>
          </a:xfrm>
        </p:spPr>
        <p:txBody>
          <a:bodyPr/>
          <a:lstStyle/>
          <a:p>
            <a:r>
              <a:rPr lang="en-US" sz="2400" dirty="0"/>
              <a:t>What nodes does DFS expand?</a:t>
            </a:r>
            <a:endParaRPr lang="en-US" sz="2400" dirty="0"/>
          </a:p>
          <a:p>
            <a:pPr lvl="1"/>
            <a:r>
              <a:rPr lang="en-US" sz="2000" dirty="0"/>
              <a:t>Some left prefix of the tree down to depth </a:t>
            </a:r>
            <a:r>
              <a:rPr lang="en-US" sz="2000" i="1" dirty="0">
                <a:solidFill>
                  <a:srgbClr val="CC00CC"/>
                </a:solidFill>
              </a:rPr>
              <a:t>m</a:t>
            </a:r>
            <a:r>
              <a:rPr lang="en-US" sz="2000" dirty="0"/>
              <a:t>.</a:t>
            </a:r>
            <a:endParaRPr lang="en-US" sz="2000" dirty="0"/>
          </a:p>
          <a:p>
            <a:pPr lvl="1"/>
            <a:r>
              <a:rPr lang="en-US" sz="2000" dirty="0"/>
              <a:t>Could process the whole tree!</a:t>
            </a:r>
            <a:endParaRPr lang="en-US" sz="2000" dirty="0"/>
          </a:p>
          <a:p>
            <a:pPr lvl="1"/>
            <a:r>
              <a:rPr lang="en-US" sz="2000" dirty="0"/>
              <a:t>If m is finite, takes time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</a:rPr>
              <a:t>m</a:t>
            </a:r>
            <a:r>
              <a:rPr lang="en-US" sz="2000" dirty="0">
                <a:solidFill>
                  <a:srgbClr val="CC00CC"/>
                </a:solidFill>
              </a:rPr>
              <a:t>)</a:t>
            </a:r>
            <a:endParaRPr lang="en-US" sz="2000" dirty="0">
              <a:solidFill>
                <a:srgbClr val="CC00CC"/>
              </a:solidFill>
            </a:endParaRPr>
          </a:p>
          <a:p>
            <a:pPr lvl="3"/>
            <a:endParaRPr lang="en-US" sz="1200" dirty="0"/>
          </a:p>
          <a:p>
            <a:r>
              <a:rPr lang="en-US" sz="2400" dirty="0"/>
              <a:t>How much space does the frontier take?</a:t>
            </a:r>
            <a:endParaRPr lang="en-US" sz="2400" dirty="0"/>
          </a:p>
          <a:p>
            <a:pPr lvl="1"/>
            <a:r>
              <a:rPr lang="en-US" sz="2000" dirty="0"/>
              <a:t>Only has siblings on path to root, so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</a:t>
            </a:r>
            <a:r>
              <a:rPr lang="en-US" sz="2000" i="1" dirty="0" err="1">
                <a:solidFill>
                  <a:srgbClr val="CC00CC"/>
                </a:solidFill>
              </a:rPr>
              <a:t>bm</a:t>
            </a:r>
            <a:r>
              <a:rPr lang="en-US" sz="2000" dirty="0">
                <a:solidFill>
                  <a:srgbClr val="CC00CC"/>
                </a:solidFill>
              </a:rPr>
              <a:t>)</a:t>
            </a:r>
            <a:endParaRPr lang="en-US" sz="2000" dirty="0">
              <a:solidFill>
                <a:srgbClr val="CC00CC"/>
              </a:solidFill>
            </a:endParaRP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  <a:endParaRPr lang="en-US" sz="2400" dirty="0"/>
          </a:p>
          <a:p>
            <a:pPr lvl="1"/>
            <a:r>
              <a:rPr lang="en-US" sz="2000" i="1" dirty="0">
                <a:solidFill>
                  <a:srgbClr val="CC00CC"/>
                </a:solidFill>
              </a:rPr>
              <a:t>m</a:t>
            </a:r>
            <a:r>
              <a:rPr lang="en-US" sz="2000" dirty="0"/>
              <a:t> could be infinite</a:t>
            </a:r>
            <a:endParaRPr lang="en-US" sz="2000" dirty="0"/>
          </a:p>
          <a:p>
            <a:pPr lvl="1"/>
            <a:r>
              <a:rPr lang="en-US" sz="2000" dirty="0"/>
              <a:t>preventing cycles may help (more later)</a:t>
            </a:r>
            <a:endParaRPr lang="en-US" sz="2000" dirty="0"/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  <a:endParaRPr lang="en-US" sz="2400" dirty="0"/>
          </a:p>
          <a:p>
            <a:pPr lvl="1"/>
            <a:r>
              <a:rPr lang="en-US" sz="2000" dirty="0"/>
              <a:t>No, it finds the “leftmost” solution, regardless of depth or cost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31" name="Freeform 47"/>
          <p:cNvSpPr/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-1" fmla="*/ 0 w 10000"/>
              <a:gd name="connsiteY0-2" fmla="*/ 10000 h 10000"/>
              <a:gd name="connsiteX1-3" fmla="*/ 8335 w 10000"/>
              <a:gd name="connsiteY1-4" fmla="*/ 9974 h 10000"/>
              <a:gd name="connsiteX2-5" fmla="*/ 8890 w 10000"/>
              <a:gd name="connsiteY2-6" fmla="*/ 4305 h 10000"/>
              <a:gd name="connsiteX3-7" fmla="*/ 10000 w 10000"/>
              <a:gd name="connsiteY3-8" fmla="*/ 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/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-1" fmla="*/ 0 w 10000"/>
              <a:gd name="connsiteY0-2" fmla="*/ 10000 h 10000"/>
              <a:gd name="connsiteX1-3" fmla="*/ 8335 w 10000"/>
              <a:gd name="connsiteY1-4" fmla="*/ 9974 h 10000"/>
              <a:gd name="connsiteX2-5" fmla="*/ 8890 w 10000"/>
              <a:gd name="connsiteY2-6" fmla="*/ 4305 h 10000"/>
              <a:gd name="connsiteX3-7" fmla="*/ 10000 w 10000"/>
              <a:gd name="connsiteY3-8" fmla="*/ 0 h 10000"/>
              <a:gd name="connsiteX4-9" fmla="*/ 0 w 10000"/>
              <a:gd name="connsiteY4-10" fmla="*/ 10000 h 10000"/>
              <a:gd name="connsiteX0-11" fmla="*/ 0 w 16352"/>
              <a:gd name="connsiteY0-12" fmla="*/ 10000 h 10000"/>
              <a:gd name="connsiteX1-13" fmla="*/ 8335 w 16352"/>
              <a:gd name="connsiteY1-14" fmla="*/ 9974 h 10000"/>
              <a:gd name="connsiteX2-15" fmla="*/ 8890 w 16352"/>
              <a:gd name="connsiteY2-16" fmla="*/ 4305 h 10000"/>
              <a:gd name="connsiteX3-17" fmla="*/ 16352 w 16352"/>
              <a:gd name="connsiteY3-18" fmla="*/ 0 h 10000"/>
              <a:gd name="connsiteX4-19" fmla="*/ 0 w 16352"/>
              <a:gd name="connsiteY4-20" fmla="*/ 10000 h 10000"/>
              <a:gd name="connsiteX0-21" fmla="*/ 0 w 16352"/>
              <a:gd name="connsiteY0-22" fmla="*/ 10000 h 10000"/>
              <a:gd name="connsiteX1-23" fmla="*/ 8335 w 16352"/>
              <a:gd name="connsiteY1-24" fmla="*/ 9974 h 10000"/>
              <a:gd name="connsiteX2-25" fmla="*/ 10907 w 16352"/>
              <a:gd name="connsiteY2-26" fmla="*/ 4612 h 10000"/>
              <a:gd name="connsiteX3-27" fmla="*/ 16352 w 16352"/>
              <a:gd name="connsiteY3-28" fmla="*/ 0 h 10000"/>
              <a:gd name="connsiteX4-29" fmla="*/ 0 w 16352"/>
              <a:gd name="connsiteY4-30" fmla="*/ 10000 h 10000"/>
              <a:gd name="connsiteX0-31" fmla="*/ 0 w 16352"/>
              <a:gd name="connsiteY0-32" fmla="*/ 10000 h 10000"/>
              <a:gd name="connsiteX1-33" fmla="*/ 8335 w 16352"/>
              <a:gd name="connsiteY1-34" fmla="*/ 9974 h 10000"/>
              <a:gd name="connsiteX2-35" fmla="*/ 10907 w 16352"/>
              <a:gd name="connsiteY2-36" fmla="*/ 4612 h 10000"/>
              <a:gd name="connsiteX3-37" fmla="*/ 16352 w 16352"/>
              <a:gd name="connsiteY3-38" fmla="*/ 0 h 10000"/>
              <a:gd name="connsiteX4-39" fmla="*/ 0 w 16352"/>
              <a:gd name="connsiteY4-40" fmla="*/ 10000 h 10000"/>
              <a:gd name="connsiteX0-41" fmla="*/ 0 w 16352"/>
              <a:gd name="connsiteY0-42" fmla="*/ 10000 h 10147"/>
              <a:gd name="connsiteX1-43" fmla="*/ 6370 w 16352"/>
              <a:gd name="connsiteY1-44" fmla="*/ 10147 h 10147"/>
              <a:gd name="connsiteX2-45" fmla="*/ 10907 w 16352"/>
              <a:gd name="connsiteY2-46" fmla="*/ 4612 h 10147"/>
              <a:gd name="connsiteX3-47" fmla="*/ 16352 w 16352"/>
              <a:gd name="connsiteY3-48" fmla="*/ 0 h 10147"/>
              <a:gd name="connsiteX4-49" fmla="*/ 0 w 16352"/>
              <a:gd name="connsiteY4-50" fmla="*/ 10000 h 10147"/>
              <a:gd name="connsiteX0-51" fmla="*/ 0 w 16352"/>
              <a:gd name="connsiteY0-52" fmla="*/ 10000 h 10147"/>
              <a:gd name="connsiteX1-53" fmla="*/ 6370 w 16352"/>
              <a:gd name="connsiteY1-54" fmla="*/ 10147 h 10147"/>
              <a:gd name="connsiteX2-55" fmla="*/ 10907 w 16352"/>
              <a:gd name="connsiteY2-56" fmla="*/ 4612 h 10147"/>
              <a:gd name="connsiteX3-57" fmla="*/ 16352 w 16352"/>
              <a:gd name="connsiteY3-58" fmla="*/ 0 h 10147"/>
              <a:gd name="connsiteX4-59" fmla="*/ 0 w 16352"/>
              <a:gd name="connsiteY4-60" fmla="*/ 10000 h 101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  <a:endParaRPr lang="en-US" dirty="0"/>
          </a:p>
        </p:txBody>
      </p:sp>
      <p:grpSp>
        <p:nvGrpSpPr>
          <p:cNvPr id="20483" name="Group 3"/>
          <p:cNvGrpSpPr/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  <a:endParaRPr lang="en-US" sz="1600" dirty="0"/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  <a:endParaRPr lang="en-US" i="1"/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20550" name="Group 15"/>
            <p:cNvGrpSpPr/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  <a:endParaRPr lang="en-US" i="1"/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20553" name="Group 37"/>
            <p:cNvGrpSpPr/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  <a:endParaRPr lang="en-US" sz="1600" i="1" dirty="0"/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grpSp>
        <p:nvGrpSpPr>
          <p:cNvPr id="20484" name="Group 61"/>
          <p:cNvGrpSpPr/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  <a:endParaRPr lang="en-US" sz="1600" dirty="0"/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  <a:endParaRPr lang="en-US"/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  <a:endParaRPr lang="en-US" i="1"/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  <a:endParaRPr lang="en-US" i="1"/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  <a:endParaRPr lang="en-US" i="1"/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  <a:endParaRPr lang="en-US" i="1" dirty="0"/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  <a:endParaRPr lang="en-US" i="1"/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  <a:endParaRPr lang="en-US" i="1"/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</p:grpSp>
      <p:grpSp>
        <p:nvGrpSpPr>
          <p:cNvPr id="6" name="Group 90"/>
          <p:cNvGrpSpPr/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/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  <a:endParaRPr lang="en-US"/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  <a:endParaRPr lang="en-US"/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  <a:endParaRPr lang="en-US" i="1" dirty="0">
              <a:latin typeface="Calibri" pitchFamily="34" charset="0"/>
            </a:endParaRP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Frontier is a FIFO queue</a:t>
            </a:r>
            <a:endParaRPr lang="en-US" i="1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/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/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/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/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  <a:endParaRPr lang="en-US" sz="2400" dirty="0"/>
          </a:p>
          <a:p>
            <a:pPr lvl="1"/>
            <a:r>
              <a:rPr lang="en-US" sz="2000" dirty="0"/>
              <a:t>Processes all nodes above shallowest solution</a:t>
            </a:r>
            <a:endParaRPr lang="en-US" sz="2000" dirty="0"/>
          </a:p>
          <a:p>
            <a:pPr lvl="1"/>
            <a:r>
              <a:rPr lang="en-US" sz="2000" dirty="0"/>
              <a:t>Let depth of shallowest solution be </a:t>
            </a:r>
            <a:r>
              <a:rPr lang="en-US" sz="2000" i="1" dirty="0">
                <a:solidFill>
                  <a:srgbClr val="CC00CC"/>
                </a:solidFill>
              </a:rPr>
              <a:t>s</a:t>
            </a:r>
            <a:endParaRPr lang="en-US" sz="2000" i="1" dirty="0">
              <a:solidFill>
                <a:srgbClr val="CC00CC"/>
              </a:solidFill>
            </a:endParaRPr>
          </a:p>
          <a:p>
            <a:pPr lvl="1"/>
            <a:r>
              <a:rPr lang="en-US" sz="2000" dirty="0"/>
              <a:t>Search takes time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</a:rPr>
              <a:t>s</a:t>
            </a:r>
            <a:r>
              <a:rPr lang="en-US" sz="2000" dirty="0">
                <a:solidFill>
                  <a:srgbClr val="CC00CC"/>
                </a:solidFill>
              </a:rPr>
              <a:t>)</a:t>
            </a:r>
            <a:endParaRPr lang="en-US" sz="2000" dirty="0">
              <a:solidFill>
                <a:srgbClr val="CC00CC"/>
              </a:solidFill>
            </a:endParaRPr>
          </a:p>
          <a:p>
            <a:pPr lvl="3"/>
            <a:endParaRPr lang="en-US" sz="1200" dirty="0"/>
          </a:p>
          <a:p>
            <a:r>
              <a:rPr lang="en-US" sz="2400" dirty="0"/>
              <a:t>How much space does the frontier take?</a:t>
            </a:r>
            <a:endParaRPr lang="en-US" sz="2400" dirty="0"/>
          </a:p>
          <a:p>
            <a:pPr lvl="1"/>
            <a:r>
              <a:rPr lang="en-US" sz="2000" dirty="0"/>
              <a:t>Has roughly the last tier, so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</a:rPr>
              <a:t>s</a:t>
            </a:r>
            <a:r>
              <a:rPr lang="en-US" sz="2000" dirty="0">
                <a:solidFill>
                  <a:srgbClr val="CC00CC"/>
                </a:solidFill>
              </a:rPr>
              <a:t>)</a:t>
            </a:r>
            <a:endParaRPr lang="en-US" sz="2000" dirty="0">
              <a:solidFill>
                <a:srgbClr val="CC00CC"/>
              </a:solidFill>
            </a:endParaRP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  <a:endParaRPr lang="en-US" sz="2400" dirty="0"/>
          </a:p>
          <a:p>
            <a:pPr lvl="1"/>
            <a:r>
              <a:rPr lang="en-US" sz="2000" i="1" dirty="0">
                <a:solidFill>
                  <a:srgbClr val="CC00CC"/>
                </a:solidFill>
              </a:rPr>
              <a:t>s</a:t>
            </a:r>
            <a:r>
              <a:rPr lang="en-US" sz="2000" dirty="0"/>
              <a:t> must be finite if a solution exists, so yes!</a:t>
            </a:r>
            <a:endParaRPr lang="en-US" sz="2000" dirty="0"/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  <a:endParaRPr lang="en-US" sz="2400" dirty="0"/>
          </a:p>
          <a:p>
            <a:pPr lvl="1"/>
            <a:r>
              <a:rPr lang="en-US" sz="2000" dirty="0"/>
              <a:t>If costs are equal (e.g., </a:t>
            </a:r>
            <a:r>
              <a:rPr lang="en-US" sz="2000" dirty="0">
                <a:solidFill>
                  <a:srgbClr val="CC00CC"/>
                </a:solidFill>
              </a:rPr>
              <a:t>1</a:t>
            </a:r>
            <a:r>
              <a:rPr lang="en-US" sz="2000" dirty="0"/>
              <a:t>)</a:t>
            </a:r>
            <a:endParaRPr lang="en-US" sz="2000" dirty="0"/>
          </a:p>
          <a:p>
            <a:endParaRPr lang="en-US" dirty="0"/>
          </a:p>
        </p:txBody>
      </p:sp>
      <p:sp>
        <p:nvSpPr>
          <p:cNvPr id="24614" name="Freeform 38"/>
          <p:cNvSpPr/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24619" name="Freeform 43"/>
          <p:cNvSpPr/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  <a:endParaRPr lang="en-US" i="1" dirty="0">
              <a:solidFill>
                <a:srgbClr val="CC00CC"/>
              </a:solidFill>
            </a:endParaRP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1</a:t>
            </a:r>
            <a:r>
              <a:rPr lang="en-US" dirty="0"/>
              <a:t> node</a:t>
            </a:r>
            <a:endParaRPr lang="en-US" dirty="0"/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  <a:r>
              <a:rPr lang="en-US" dirty="0"/>
              <a:t> nodes</a:t>
            </a:r>
            <a:endParaRPr lang="en-US" dirty="0"/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  <a:r>
              <a:rPr lang="en-US" baseline="30000" dirty="0">
                <a:solidFill>
                  <a:srgbClr val="CC00CC"/>
                </a:solidFill>
              </a:rPr>
              <a:t>2</a:t>
            </a:r>
            <a:r>
              <a:rPr lang="en-US" dirty="0"/>
              <a:t> nodes</a:t>
            </a:r>
            <a:endParaRPr lang="en-US" dirty="0"/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  <a:r>
              <a:rPr lang="en-US" i="1" baseline="30000" dirty="0">
                <a:solidFill>
                  <a:srgbClr val="CC00CC"/>
                </a:solidFill>
              </a:rPr>
              <a:t>m</a:t>
            </a:r>
            <a:r>
              <a:rPr lang="en-US" dirty="0"/>
              <a:t> nodes</a:t>
            </a:r>
            <a:endParaRPr lang="en-US" dirty="0"/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/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s</a:t>
            </a:r>
            <a:r>
              <a:rPr lang="en-US" dirty="0"/>
              <a:t> tiers</a:t>
            </a:r>
            <a:endParaRPr lang="en-US" dirty="0"/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err="1">
                <a:solidFill>
                  <a:srgbClr val="CC00CC"/>
                </a:solidFill>
              </a:rPr>
              <a:t>b</a:t>
            </a:r>
            <a:r>
              <a:rPr lang="en-US" i="1" baseline="30000" dirty="0" err="1">
                <a:solidFill>
                  <a:srgbClr val="CC00CC"/>
                </a:solidFill>
              </a:rPr>
              <a:t>s</a:t>
            </a:r>
            <a:r>
              <a:rPr lang="en-US" dirty="0"/>
              <a:t> nodes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  <a:endParaRPr 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  <a:endParaRPr lang="en-US" dirty="0"/>
          </a:p>
        </p:txBody>
      </p:sp>
      <p:sp>
        <p:nvSpPr>
          <p:cNvPr id="25604" name="TextBox 26"/>
          <p:cNvSpPr txBox="1">
            <a:spLocks noChangeArrowheads="1"/>
          </p:cNvSpPr>
          <p:nvPr/>
        </p:nvSpPr>
        <p:spPr bwMode="auto">
          <a:xfrm>
            <a:off x="8458200" y="6488672"/>
            <a:ext cx="37338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</a:t>
            </a:r>
            <a:r>
              <a:rPr lang="en-US" dirty="0" err="1">
                <a:solidFill>
                  <a:srgbClr val="C00000"/>
                </a:solidFill>
              </a:rPr>
              <a:t>dfs</a:t>
            </a:r>
            <a:r>
              <a:rPr lang="en-US" dirty="0">
                <a:solidFill>
                  <a:srgbClr val="C00000"/>
                </a:solidFill>
              </a:rPr>
              <a:t>/</a:t>
            </a:r>
            <a:r>
              <a:rPr lang="en-US" dirty="0" err="1">
                <a:solidFill>
                  <a:srgbClr val="C00000"/>
                </a:solidFill>
              </a:rPr>
              <a:t>bfs</a:t>
            </a:r>
            <a:r>
              <a:rPr lang="en-US" dirty="0">
                <a:solidFill>
                  <a:srgbClr val="C00000"/>
                </a:solidFill>
              </a:rPr>
              <a:t> maze water (L2D6)]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 to nearest dot and eat it</a:t>
            </a:r>
            <a:endParaRPr lang="en-US" dirty="0"/>
          </a:p>
        </p:txBody>
      </p:sp>
      <p:pic>
        <p:nvPicPr>
          <p:cNvPr id="5" name="Lecture2-demo3-plan-fast-v2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Maze Water DFS/BFS (part 1)</a:t>
            </a:r>
            <a:endParaRPr lang="en-US" dirty="0"/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Maze Water DFS/BFS (part 2)</a:t>
            </a:r>
            <a:endParaRPr lang="en-US" dirty="0"/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/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/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/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Iterative Deepening</a:t>
            </a:r>
            <a:endParaRPr lang="en-US" dirty="0"/>
          </a:p>
        </p:txBody>
      </p:sp>
      <p:sp>
        <p:nvSpPr>
          <p:cNvPr id="26679" name="Freeform 55"/>
          <p:cNvSpPr/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26684" name="Freeform 60"/>
          <p:cNvSpPr/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  <a:endParaRPr lang="en-US" i="1" dirty="0">
              <a:solidFill>
                <a:srgbClr val="CC00CC"/>
              </a:solidFill>
            </a:endParaRP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/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  <a:endParaRPr lang="en-US" sz="2800" dirty="0"/>
          </a:p>
          <a:p>
            <a:pPr lvl="1"/>
            <a:r>
              <a:rPr lang="en-US" sz="2400" dirty="0"/>
              <a:t>Run a DFS with depth limit 1.  If no solution…</a:t>
            </a:r>
            <a:endParaRPr lang="en-US" sz="2400" dirty="0"/>
          </a:p>
          <a:p>
            <a:pPr lvl="1"/>
            <a:r>
              <a:rPr lang="en-US" sz="2400" dirty="0"/>
              <a:t>Run a DFS with depth limit 2.  If no solution…</a:t>
            </a:r>
            <a:endParaRPr lang="en-US" sz="2400" dirty="0"/>
          </a:p>
          <a:p>
            <a:pPr lvl="1"/>
            <a:r>
              <a:rPr lang="en-US" sz="2400" dirty="0"/>
              <a:t>Run a DFS with depth limit 3.  …..</a:t>
            </a:r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  <a:endParaRPr lang="en-US" sz="2800" dirty="0"/>
          </a:p>
          <a:p>
            <a:pPr lvl="1"/>
            <a:r>
              <a:rPr lang="en-US" sz="2400" dirty="0"/>
              <a:t>Generally most work happens in the lowest level searched, so not so bad!</a:t>
            </a:r>
            <a:endParaRPr lang="en-US" sz="2400" dirty="0"/>
          </a:p>
          <a:p>
            <a:pPr lvl="1"/>
            <a:endParaRPr 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/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/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/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/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/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  <a:endParaRPr lang="en-US" dirty="0"/>
          </a:p>
        </p:txBody>
      </p:sp>
      <p:grpSp>
        <p:nvGrpSpPr>
          <p:cNvPr id="28676" name="Group 9"/>
          <p:cNvGrpSpPr/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  <a:endParaRPr lang="en-US" sz="1600" dirty="0"/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  <a:endParaRPr lang="en-US" i="1"/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28777" name="Group 21"/>
            <p:cNvGrpSpPr/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  <a:endParaRPr lang="en-US" i="1"/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28780" name="Group 43"/>
            <p:cNvGrpSpPr/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3238498" cy="14773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g(n) </a:t>
            </a:r>
            <a:r>
              <a:rPr lang="en-US" i="1" dirty="0"/>
              <a:t>= cost from root to n</a:t>
            </a:r>
            <a:endParaRPr lang="en-US" i="1" dirty="0"/>
          </a:p>
          <a:p>
            <a:pPr>
              <a:spcBef>
                <a:spcPct val="50000"/>
              </a:spcBef>
            </a:pPr>
            <a:r>
              <a:rPr lang="en-US" i="1" dirty="0"/>
              <a:t>Strategy: expand lowest </a:t>
            </a:r>
            <a:r>
              <a:rPr lang="en-US" i="1" dirty="0">
                <a:solidFill>
                  <a:srgbClr val="CC00CC"/>
                </a:solidFill>
              </a:rPr>
              <a:t>g(n)</a:t>
            </a:r>
            <a:endParaRPr lang="en-US" i="1" dirty="0"/>
          </a:p>
          <a:p>
            <a:pPr>
              <a:spcBef>
                <a:spcPct val="50000"/>
              </a:spcBef>
            </a:pPr>
            <a:r>
              <a:rPr lang="en-US" i="1" dirty="0"/>
              <a:t>Frontier is a priority queue sorted by </a:t>
            </a:r>
            <a:r>
              <a:rPr lang="en-US" i="1" dirty="0">
                <a:solidFill>
                  <a:srgbClr val="CC00CC"/>
                </a:solidFill>
              </a:rPr>
              <a:t>g(n)</a:t>
            </a:r>
            <a:endParaRPr lang="en-US" i="1" dirty="0">
              <a:solidFill>
                <a:srgbClr val="CC00CC"/>
              </a:solidFill>
            </a:endParaRPr>
          </a:p>
        </p:txBody>
      </p:sp>
      <p:grpSp>
        <p:nvGrpSpPr>
          <p:cNvPr id="28684" name="Group 74"/>
          <p:cNvGrpSpPr/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/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  <a:endParaRPr lang="en-US"/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  <a:endParaRPr lang="en-US"/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  <a:endParaRPr lang="en-US" sz="1500" i="1" dirty="0"/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  <a:endParaRPr lang="en-US" sz="1500" i="1" dirty="0"/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  <a:endParaRPr lang="en-US" sz="1500" i="1" dirty="0"/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  <a:endParaRPr lang="en-US" sz="1500" i="1" dirty="0"/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  <a:endParaRPr lang="en-US" sz="1500" i="1" dirty="0"/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  <a:endParaRPr lang="en-US" sz="1500" i="1" dirty="0"/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  <a:endParaRPr lang="en-US" sz="1500" i="1" dirty="0"/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  <a:endParaRPr lang="en-US" sz="1500" i="1" dirty="0"/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  <a:endParaRPr lang="en-US" sz="1500" i="1" dirty="0"/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  <a:endParaRPr lang="en-US" sz="1500" i="1" dirty="0"/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  <a:endParaRPr lang="en-US"/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  <a:endParaRPr lang="en-US"/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  <a:endParaRPr lang="en-US"/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  <a:endParaRPr lang="en-US"/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  <a:endParaRPr lang="en-US"/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  <a:endParaRPr lang="en-US"/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  <a:endParaRPr lang="en-US"/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  <a:endParaRPr lang="en-US"/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  <a:endParaRPr lang="en-US"/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  <a:endParaRPr lang="en-US"/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  <a:endParaRPr lang="en-US"/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  <a:endParaRPr lang="en-US"/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  <a:endParaRPr lang="en-US"/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  <a:endParaRPr lang="en-US"/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  <a:endParaRPr lang="en-US" dirty="0"/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  <a:endParaRPr lang="en-US"/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  <a:endParaRPr lang="en-US"/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  <a:endParaRPr lang="en-US"/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  <a:endParaRPr lang="en-US"/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  <a:endParaRPr lang="en-US"/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  <a:endParaRPr lang="en-US"/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  <a:endParaRPr lang="en-US"/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  <a:endParaRPr lang="en-US"/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  <a:endParaRPr lang="en-US"/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  <a:endParaRPr lang="en-US"/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  <a:endParaRPr lang="en-US"/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  <a:endParaRPr lang="en-US"/>
          </a:p>
        </p:txBody>
      </p:sp>
      <p:sp>
        <p:nvSpPr>
          <p:cNvPr id="806041" name="AutoShape 153"/>
          <p:cNvSpPr/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  <a:endParaRPr lang="en-US"/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8816975" y="1772285"/>
            <a:ext cx="1622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每次展开代价最小的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/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does UCS expand?</a:t>
            </a:r>
            <a:endParaRPr lang="en-US" sz="2400" dirty="0"/>
          </a:p>
          <a:p>
            <a:pPr lvl="1"/>
            <a:r>
              <a:rPr lang="en-US" sz="2000" dirty="0"/>
              <a:t>Processes all nodes with cost less than cheapest solution!</a:t>
            </a:r>
            <a:endParaRPr lang="en-US" sz="2000" dirty="0"/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solidFill>
                  <a:srgbClr val="CC00CC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</a:t>
            </a:r>
            <a:r>
              <a:rPr lang="en-US" sz="2000" i="1" dirty="0">
                <a:solidFill>
                  <a:srgbClr val="CC00CC"/>
                </a:solidFill>
                <a:latin typeface="Times New Roman" panose="02020603050405020304" pitchFamily="18" charset="0"/>
              </a:rPr>
              <a:t>*</a:t>
            </a:r>
            <a:r>
              <a:rPr lang="en-US" sz="2000" i="1" dirty="0">
                <a:latin typeface="Times New Roman" panose="02020603050405020304" pitchFamily="18" charset="0"/>
              </a:rPr>
              <a:t> </a:t>
            </a:r>
            <a:r>
              <a:rPr lang="en-US" sz="2000" dirty="0"/>
              <a:t>and arcs cost at least </a:t>
            </a:r>
            <a:r>
              <a:rPr lang="en-US" sz="2000" i="1" dirty="0">
                <a:solidFill>
                  <a:srgbClr val="CC00CC"/>
                </a:solidFill>
                <a:latin typeface="Times New Roman" panose="02020603050405020304" pitchFamily="18" charset="0"/>
                <a:sym typeface="Symbol" pitchFamily="18" charset="2"/>
              </a:rPr>
              <a:t></a:t>
            </a:r>
            <a:r>
              <a:rPr lang="en-US" sz="2000" i="1" dirty="0">
                <a:latin typeface="Times New Roman" panose="02020603050405020304" pitchFamily="18" charset="0"/>
                <a:sym typeface="Symbol" pitchFamily="18" charset="2"/>
              </a:rPr>
              <a:t>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anose="02020603050405020304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solidFill>
                  <a:srgbClr val="CC00CC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</a:t>
            </a:r>
            <a:r>
              <a:rPr lang="en-US" sz="2000" i="1" dirty="0">
                <a:solidFill>
                  <a:srgbClr val="CC00CC"/>
                </a:solidFill>
                <a:latin typeface="Times New Roman" panose="02020603050405020304" pitchFamily="18" charset="0"/>
              </a:rPr>
              <a:t>*/</a:t>
            </a:r>
            <a:r>
              <a:rPr lang="en-US" sz="2000" i="1" dirty="0">
                <a:solidFill>
                  <a:srgbClr val="CC00CC"/>
                </a:solidFill>
                <a:latin typeface="Times New Roman" panose="02020603050405020304" pitchFamily="18" charset="0"/>
                <a:sym typeface="Symbol" pitchFamily="18" charset="2"/>
              </a:rPr>
              <a:t></a:t>
            </a:r>
            <a:endParaRPr lang="en-US" sz="2000" dirty="0">
              <a:solidFill>
                <a:srgbClr val="CC00CC"/>
              </a:solidFill>
            </a:endParaRPr>
          </a:p>
          <a:p>
            <a:pPr lvl="1"/>
            <a:r>
              <a:rPr lang="en-US" sz="2000" dirty="0"/>
              <a:t>Takes time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  <a:latin typeface="Times New Roman" panose="02020603050405020304" pitchFamily="18" charset="0"/>
              </a:rPr>
              <a:t>C</a:t>
            </a:r>
            <a:r>
              <a:rPr lang="en-US" sz="2000" i="1" baseline="30000" dirty="0">
                <a:solidFill>
                  <a:srgbClr val="CC00CC"/>
                </a:solidFill>
                <a:latin typeface="Times New Roman" panose="02020603050405020304" pitchFamily="18" charset="0"/>
              </a:rPr>
              <a:t>*/</a:t>
            </a:r>
            <a:r>
              <a:rPr lang="en-US" sz="2000" i="1" baseline="30000" dirty="0">
                <a:solidFill>
                  <a:srgbClr val="CC00CC"/>
                </a:solidFill>
                <a:latin typeface="Times New Roman" panose="02020603050405020304" pitchFamily="18" charset="0"/>
                <a:sym typeface="Symbol" pitchFamily="18" charset="2"/>
              </a:rPr>
              <a:t></a:t>
            </a:r>
            <a:r>
              <a:rPr lang="en-US" sz="2000" dirty="0">
                <a:solidFill>
                  <a:srgbClr val="CC00CC"/>
                </a:solidFill>
              </a:rPr>
              <a:t>) </a:t>
            </a:r>
            <a:r>
              <a:rPr lang="en-US" sz="2000" dirty="0"/>
              <a:t>(exponential in effective depth)</a:t>
            </a:r>
            <a:endParaRPr lang="en-US" sz="2000" dirty="0"/>
          </a:p>
          <a:p>
            <a:pPr lvl="3"/>
            <a:endParaRPr lang="en-US" sz="1200" dirty="0"/>
          </a:p>
          <a:p>
            <a:r>
              <a:rPr lang="en-US" sz="2400" dirty="0"/>
              <a:t>How much space does the frontier take?</a:t>
            </a:r>
            <a:endParaRPr lang="en-US" sz="2400" dirty="0"/>
          </a:p>
          <a:p>
            <a:pPr lvl="1"/>
            <a:r>
              <a:rPr lang="en-US" sz="2000" dirty="0"/>
              <a:t>Has roughly the last tier, so </a:t>
            </a:r>
            <a:r>
              <a:rPr lang="en-US" sz="2000" i="1" dirty="0">
                <a:solidFill>
                  <a:srgbClr val="CC00CC"/>
                </a:solidFill>
              </a:rPr>
              <a:t>O</a:t>
            </a:r>
            <a:r>
              <a:rPr lang="en-US" sz="2000" dirty="0">
                <a:solidFill>
                  <a:srgbClr val="CC00CC"/>
                </a:solidFill>
              </a:rPr>
              <a:t>(</a:t>
            </a:r>
            <a:r>
              <a:rPr lang="en-US" sz="2000" i="1" dirty="0" err="1">
                <a:solidFill>
                  <a:srgbClr val="CC00CC"/>
                </a:solidFill>
              </a:rPr>
              <a:t>b</a:t>
            </a:r>
            <a:r>
              <a:rPr lang="en-US" sz="2000" i="1" baseline="30000" dirty="0" err="1">
                <a:solidFill>
                  <a:srgbClr val="CC00CC"/>
                </a:solidFill>
                <a:latin typeface="Times New Roman" panose="02020603050405020304" pitchFamily="18" charset="0"/>
              </a:rPr>
              <a:t>C</a:t>
            </a:r>
            <a:r>
              <a:rPr lang="en-US" sz="2000" i="1" baseline="30000" dirty="0">
                <a:solidFill>
                  <a:srgbClr val="CC00CC"/>
                </a:solidFill>
                <a:latin typeface="Times New Roman" panose="02020603050405020304" pitchFamily="18" charset="0"/>
              </a:rPr>
              <a:t>*/</a:t>
            </a:r>
            <a:r>
              <a:rPr lang="en-US" sz="2000" i="1" baseline="30000" dirty="0">
                <a:solidFill>
                  <a:srgbClr val="CC00CC"/>
                </a:solidFill>
                <a:latin typeface="Times New Roman" panose="02020603050405020304" pitchFamily="18" charset="0"/>
                <a:sym typeface="Symbol" pitchFamily="18" charset="2"/>
              </a:rPr>
              <a:t></a:t>
            </a:r>
            <a:r>
              <a:rPr lang="en-US" sz="2000" dirty="0">
                <a:solidFill>
                  <a:srgbClr val="CC00CC"/>
                </a:solidFill>
              </a:rPr>
              <a:t>)</a:t>
            </a:r>
            <a:endParaRPr lang="en-US" sz="2000" dirty="0">
              <a:solidFill>
                <a:srgbClr val="CC00CC"/>
              </a:solidFill>
            </a:endParaRP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  <a:endParaRPr lang="en-US" sz="2400" dirty="0"/>
          </a:p>
          <a:p>
            <a:pPr lvl="1"/>
            <a:r>
              <a:rPr lang="en-US" sz="2000" dirty="0"/>
              <a:t>Assuming </a:t>
            </a:r>
            <a:r>
              <a:rPr lang="en-US" sz="2000" i="1" dirty="0">
                <a:solidFill>
                  <a:srgbClr val="CC00CC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</a:t>
            </a:r>
            <a:r>
              <a:rPr lang="en-US" sz="2000" i="1" dirty="0">
                <a:solidFill>
                  <a:srgbClr val="CC00CC"/>
                </a:solidFill>
                <a:latin typeface="Times New Roman" panose="02020603050405020304" pitchFamily="18" charset="0"/>
              </a:rPr>
              <a:t>* </a:t>
            </a:r>
            <a:r>
              <a:rPr lang="en-US" sz="2000" dirty="0"/>
              <a:t>is finite and </a:t>
            </a:r>
            <a:r>
              <a:rPr lang="en-US" sz="2400" i="1" dirty="0">
                <a:solidFill>
                  <a:srgbClr val="CC00CC"/>
                </a:solidFill>
                <a:latin typeface="Arial" panose="020B0604020202090204" pitchFamily="34" charset="0"/>
                <a:cs typeface="Arial" panose="020B0604020202090204" pitchFamily="34" charset="0"/>
                <a:sym typeface="Symbol" pitchFamily="18" charset="2"/>
              </a:rPr>
              <a:t> </a:t>
            </a:r>
            <a:r>
              <a:rPr lang="en-US" sz="2000" i="1" dirty="0">
                <a:solidFill>
                  <a:srgbClr val="CC00CC"/>
                </a:solidFill>
                <a:latin typeface="Arial" panose="020B0604020202090204" pitchFamily="34" charset="0"/>
                <a:cs typeface="Arial" panose="020B0604020202090204" pitchFamily="34" charset="0"/>
                <a:sym typeface="Symbol" pitchFamily="18" charset="2"/>
              </a:rPr>
              <a:t>&gt; 0</a:t>
            </a:r>
            <a:r>
              <a:rPr lang="en-US" sz="2000" dirty="0"/>
              <a:t>, yes!</a:t>
            </a:r>
            <a:endParaRPr lang="en-US" sz="2000" dirty="0"/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  <a:endParaRPr lang="en-US" sz="2400" dirty="0"/>
          </a:p>
          <a:p>
            <a:pPr lvl="1"/>
            <a:r>
              <a:rPr lang="en-US" sz="2000" dirty="0"/>
              <a:t>Yes!  (Proof next lecture via A*)</a:t>
            </a:r>
            <a:endParaRPr lang="en-US" sz="2000" dirty="0"/>
          </a:p>
          <a:p>
            <a:endParaRPr lang="en-US" dirty="0"/>
          </a:p>
        </p:txBody>
      </p:sp>
      <p:sp>
        <p:nvSpPr>
          <p:cNvPr id="24614" name="Freeform 38"/>
          <p:cNvSpPr/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/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b</a:t>
            </a:r>
            <a:endParaRPr lang="en-US" i="1" dirty="0">
              <a:solidFill>
                <a:srgbClr val="CC00CC"/>
              </a:solidFill>
            </a:endParaRP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/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  <a:latin typeface="Times New Roman" panose="02020603050405020304" pitchFamily="18" charset="0"/>
              </a:rPr>
              <a:t>C*/</a:t>
            </a:r>
            <a:r>
              <a:rPr lang="en-US" i="1" dirty="0">
                <a:solidFill>
                  <a:srgbClr val="CC00CC"/>
                </a:solidFill>
                <a:latin typeface="Times New Roman" panose="02020603050405020304" pitchFamily="18" charset="0"/>
                <a:sym typeface="Symbol" pitchFamily="18" charset="2"/>
              </a:rPr>
              <a:t></a:t>
            </a:r>
            <a:r>
              <a:rPr lang="en-US" dirty="0">
                <a:solidFill>
                  <a:srgbClr val="CC00CC"/>
                </a:solidFill>
              </a:rPr>
              <a:t>  </a:t>
            </a:r>
            <a:r>
              <a:rPr lang="en-US" dirty="0"/>
              <a:t>“tiers”</a:t>
            </a:r>
            <a:endParaRPr lang="en-US" dirty="0"/>
          </a:p>
        </p:txBody>
      </p:sp>
      <p:sp>
        <p:nvSpPr>
          <p:cNvPr id="27" name="Freeform 67"/>
          <p:cNvSpPr/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-1" fmla="*/ 6248 w 10000"/>
              <a:gd name="connsiteY0-2" fmla="*/ 1093 h 10000"/>
              <a:gd name="connsiteX1-3" fmla="*/ 10000 w 10000"/>
              <a:gd name="connsiteY1-4" fmla="*/ 5613 h 10000"/>
              <a:gd name="connsiteX2-5" fmla="*/ 7583 w 10000"/>
              <a:gd name="connsiteY2-6" fmla="*/ 6520 h 10000"/>
              <a:gd name="connsiteX3-7" fmla="*/ 6667 w 10000"/>
              <a:gd name="connsiteY3-8" fmla="*/ 8846 h 10000"/>
              <a:gd name="connsiteX4-9" fmla="*/ 5629 w 10000"/>
              <a:gd name="connsiteY4-10" fmla="*/ 10000 h 10000"/>
              <a:gd name="connsiteX5-11" fmla="*/ 4833 w 10000"/>
              <a:gd name="connsiteY5-12" fmla="*/ 9787 h 10000"/>
              <a:gd name="connsiteX6-13" fmla="*/ 3988 w 10000"/>
              <a:gd name="connsiteY6-14" fmla="*/ 9213 h 10000"/>
              <a:gd name="connsiteX7-15" fmla="*/ 3409 w 10000"/>
              <a:gd name="connsiteY7-16" fmla="*/ 8747 h 10000"/>
              <a:gd name="connsiteX8-17" fmla="*/ 2778 w 10000"/>
              <a:gd name="connsiteY8-18" fmla="*/ 8077 h 10000"/>
              <a:gd name="connsiteX9-19" fmla="*/ 0 w 10000"/>
              <a:gd name="connsiteY9-20" fmla="*/ 7873 h 10000"/>
              <a:gd name="connsiteX10-21" fmla="*/ 5560 w 10000"/>
              <a:gd name="connsiteY10-22" fmla="*/ 1127 h 10000"/>
              <a:gd name="connsiteX11-23" fmla="*/ 6248 w 10000"/>
              <a:gd name="connsiteY11-24" fmla="*/ 1093 h 10000"/>
              <a:gd name="connsiteX0-25" fmla="*/ 6248 w 10000"/>
              <a:gd name="connsiteY0-26" fmla="*/ 1093 h 10000"/>
              <a:gd name="connsiteX1-27" fmla="*/ 10000 w 10000"/>
              <a:gd name="connsiteY1-28" fmla="*/ 5613 h 10000"/>
              <a:gd name="connsiteX2-29" fmla="*/ 7583 w 10000"/>
              <a:gd name="connsiteY2-30" fmla="*/ 6520 h 10000"/>
              <a:gd name="connsiteX3-31" fmla="*/ 6667 w 10000"/>
              <a:gd name="connsiteY3-32" fmla="*/ 8846 h 10000"/>
              <a:gd name="connsiteX4-33" fmla="*/ 5629 w 10000"/>
              <a:gd name="connsiteY4-34" fmla="*/ 10000 h 10000"/>
              <a:gd name="connsiteX5-35" fmla="*/ 5000 w 10000"/>
              <a:gd name="connsiteY5-36" fmla="*/ 9615 h 10000"/>
              <a:gd name="connsiteX6-37" fmla="*/ 3988 w 10000"/>
              <a:gd name="connsiteY6-38" fmla="*/ 9213 h 10000"/>
              <a:gd name="connsiteX7-39" fmla="*/ 3409 w 10000"/>
              <a:gd name="connsiteY7-40" fmla="*/ 8747 h 10000"/>
              <a:gd name="connsiteX8-41" fmla="*/ 2778 w 10000"/>
              <a:gd name="connsiteY8-42" fmla="*/ 8077 h 10000"/>
              <a:gd name="connsiteX9-43" fmla="*/ 0 w 10000"/>
              <a:gd name="connsiteY9-44" fmla="*/ 7873 h 10000"/>
              <a:gd name="connsiteX10-45" fmla="*/ 5560 w 10000"/>
              <a:gd name="connsiteY10-46" fmla="*/ 1127 h 10000"/>
              <a:gd name="connsiteX11-47" fmla="*/ 6248 w 10000"/>
              <a:gd name="connsiteY11-48" fmla="*/ 1093 h 10000"/>
              <a:gd name="connsiteX0-49" fmla="*/ 6248 w 10000"/>
              <a:gd name="connsiteY0-50" fmla="*/ 1093 h 9761"/>
              <a:gd name="connsiteX1-51" fmla="*/ 10000 w 10000"/>
              <a:gd name="connsiteY1-52" fmla="*/ 5613 h 9761"/>
              <a:gd name="connsiteX2-53" fmla="*/ 7583 w 10000"/>
              <a:gd name="connsiteY2-54" fmla="*/ 6520 h 9761"/>
              <a:gd name="connsiteX3-55" fmla="*/ 6667 w 10000"/>
              <a:gd name="connsiteY3-56" fmla="*/ 8846 h 9761"/>
              <a:gd name="connsiteX4-57" fmla="*/ 5556 w 10000"/>
              <a:gd name="connsiteY4-58" fmla="*/ 9615 h 9761"/>
              <a:gd name="connsiteX5-59" fmla="*/ 5000 w 10000"/>
              <a:gd name="connsiteY5-60" fmla="*/ 9615 h 9761"/>
              <a:gd name="connsiteX6-61" fmla="*/ 3988 w 10000"/>
              <a:gd name="connsiteY6-62" fmla="*/ 9213 h 9761"/>
              <a:gd name="connsiteX7-63" fmla="*/ 3409 w 10000"/>
              <a:gd name="connsiteY7-64" fmla="*/ 8747 h 9761"/>
              <a:gd name="connsiteX8-65" fmla="*/ 2778 w 10000"/>
              <a:gd name="connsiteY8-66" fmla="*/ 8077 h 9761"/>
              <a:gd name="connsiteX9-67" fmla="*/ 0 w 10000"/>
              <a:gd name="connsiteY9-68" fmla="*/ 7873 h 9761"/>
              <a:gd name="connsiteX10-69" fmla="*/ 5560 w 10000"/>
              <a:gd name="connsiteY10-70" fmla="*/ 1127 h 9761"/>
              <a:gd name="connsiteX11-71" fmla="*/ 6248 w 10000"/>
              <a:gd name="connsiteY11-72" fmla="*/ 1093 h 9761"/>
              <a:gd name="connsiteX0-73" fmla="*/ 6248 w 10000"/>
              <a:gd name="connsiteY0-74" fmla="*/ 1120 h 9850"/>
              <a:gd name="connsiteX1-75" fmla="*/ 10000 w 10000"/>
              <a:gd name="connsiteY1-76" fmla="*/ 5750 h 9850"/>
              <a:gd name="connsiteX2-77" fmla="*/ 7583 w 10000"/>
              <a:gd name="connsiteY2-78" fmla="*/ 6680 h 9850"/>
              <a:gd name="connsiteX3-79" fmla="*/ 6667 w 10000"/>
              <a:gd name="connsiteY3-80" fmla="*/ 9063 h 9850"/>
              <a:gd name="connsiteX4-81" fmla="*/ 5000 w 10000"/>
              <a:gd name="connsiteY4-82" fmla="*/ 9850 h 9850"/>
              <a:gd name="connsiteX5-83" fmla="*/ 3988 w 10000"/>
              <a:gd name="connsiteY5-84" fmla="*/ 9439 h 9850"/>
              <a:gd name="connsiteX6-85" fmla="*/ 3409 w 10000"/>
              <a:gd name="connsiteY6-86" fmla="*/ 8961 h 9850"/>
              <a:gd name="connsiteX7-87" fmla="*/ 2778 w 10000"/>
              <a:gd name="connsiteY7-88" fmla="*/ 8275 h 9850"/>
              <a:gd name="connsiteX8-89" fmla="*/ 0 w 10000"/>
              <a:gd name="connsiteY8-90" fmla="*/ 8066 h 9850"/>
              <a:gd name="connsiteX9-91" fmla="*/ 5560 w 10000"/>
              <a:gd name="connsiteY9-92" fmla="*/ 1155 h 9850"/>
              <a:gd name="connsiteX10-93" fmla="*/ 6248 w 10000"/>
              <a:gd name="connsiteY10-94" fmla="*/ 1120 h 9850"/>
              <a:gd name="connsiteX0-95" fmla="*/ 6248 w 10000"/>
              <a:gd name="connsiteY0-96" fmla="*/ 1137 h 10000"/>
              <a:gd name="connsiteX1-97" fmla="*/ 10000 w 10000"/>
              <a:gd name="connsiteY1-98" fmla="*/ 5838 h 10000"/>
              <a:gd name="connsiteX2-99" fmla="*/ 7583 w 10000"/>
              <a:gd name="connsiteY2-100" fmla="*/ 6782 h 10000"/>
              <a:gd name="connsiteX3-101" fmla="*/ 5000 w 10000"/>
              <a:gd name="connsiteY3-102" fmla="*/ 10000 h 10000"/>
              <a:gd name="connsiteX4-103" fmla="*/ 3988 w 10000"/>
              <a:gd name="connsiteY4-104" fmla="*/ 9583 h 10000"/>
              <a:gd name="connsiteX5-105" fmla="*/ 3409 w 10000"/>
              <a:gd name="connsiteY5-106" fmla="*/ 9097 h 10000"/>
              <a:gd name="connsiteX6-107" fmla="*/ 2778 w 10000"/>
              <a:gd name="connsiteY6-108" fmla="*/ 8401 h 10000"/>
              <a:gd name="connsiteX7-109" fmla="*/ 0 w 10000"/>
              <a:gd name="connsiteY7-110" fmla="*/ 8189 h 10000"/>
              <a:gd name="connsiteX8-111" fmla="*/ 5560 w 10000"/>
              <a:gd name="connsiteY8-112" fmla="*/ 1173 h 10000"/>
              <a:gd name="connsiteX9-113" fmla="*/ 6248 w 10000"/>
              <a:gd name="connsiteY9-114" fmla="*/ 1137 h 10000"/>
              <a:gd name="connsiteX0-115" fmla="*/ 6248 w 10000"/>
              <a:gd name="connsiteY0-116" fmla="*/ 1137 h 10000"/>
              <a:gd name="connsiteX1-117" fmla="*/ 10000 w 10000"/>
              <a:gd name="connsiteY1-118" fmla="*/ 5838 h 10000"/>
              <a:gd name="connsiteX2-119" fmla="*/ 7583 w 10000"/>
              <a:gd name="connsiteY2-120" fmla="*/ 6782 h 10000"/>
              <a:gd name="connsiteX3-121" fmla="*/ 6667 w 10000"/>
              <a:gd name="connsiteY3-122" fmla="*/ 8401 h 10000"/>
              <a:gd name="connsiteX4-123" fmla="*/ 5000 w 10000"/>
              <a:gd name="connsiteY4-124" fmla="*/ 10000 h 10000"/>
              <a:gd name="connsiteX5-125" fmla="*/ 3988 w 10000"/>
              <a:gd name="connsiteY5-126" fmla="*/ 9583 h 10000"/>
              <a:gd name="connsiteX6-127" fmla="*/ 3409 w 10000"/>
              <a:gd name="connsiteY6-128" fmla="*/ 9097 h 10000"/>
              <a:gd name="connsiteX7-129" fmla="*/ 2778 w 10000"/>
              <a:gd name="connsiteY7-130" fmla="*/ 8401 h 10000"/>
              <a:gd name="connsiteX8-131" fmla="*/ 0 w 10000"/>
              <a:gd name="connsiteY8-132" fmla="*/ 8189 h 10000"/>
              <a:gd name="connsiteX9-133" fmla="*/ 5560 w 10000"/>
              <a:gd name="connsiteY9-134" fmla="*/ 1173 h 10000"/>
              <a:gd name="connsiteX10-135" fmla="*/ 6248 w 10000"/>
              <a:gd name="connsiteY10-136" fmla="*/ 113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 pitchFamily="18" charset="2"/>
              </a:rPr>
              <a:t> 3</a:t>
            </a:r>
            <a:endParaRPr lang="en-US" dirty="0">
              <a:solidFill>
                <a:srgbClr val="CC00CC"/>
              </a:solidFill>
              <a:sym typeface="Symbol" pitchFamily="18" charset="2"/>
            </a:endParaRP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 pitchFamily="18" charset="2"/>
              </a:rPr>
              <a:t> 2</a:t>
            </a:r>
            <a:endParaRPr lang="en-US" dirty="0">
              <a:solidFill>
                <a:srgbClr val="CC00CC"/>
              </a:solidFill>
              <a:sym typeface="Symbol" pitchFamily="18" charset="2"/>
            </a:endParaRP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solidFill>
                  <a:srgbClr val="CC00CC"/>
                </a:solidFill>
              </a:rPr>
              <a:t>g</a:t>
            </a:r>
            <a:r>
              <a:rPr lang="en-US" dirty="0">
                <a:solidFill>
                  <a:srgbClr val="CC00CC"/>
                </a:solidFill>
              </a:rPr>
              <a:t> </a:t>
            </a:r>
            <a:r>
              <a:rPr lang="en-US" dirty="0">
                <a:solidFill>
                  <a:srgbClr val="CC00CC"/>
                </a:solidFill>
                <a:sym typeface="Symbol" pitchFamily="18" charset="2"/>
              </a:rPr>
              <a:t> 1</a:t>
            </a:r>
            <a:endParaRPr lang="en-US" dirty="0">
              <a:solidFill>
                <a:srgbClr val="CC00CC"/>
              </a:solidFill>
              <a:sym typeface="Symbol" pitchFamily="18" charset="2"/>
            </a:endParaRPr>
          </a:p>
        </p:txBody>
      </p:sp>
      <p:sp>
        <p:nvSpPr>
          <p:cNvPr id="26" name="Freeform 67"/>
          <p:cNvSpPr/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-1" fmla="*/ 6248 w 10000"/>
              <a:gd name="connsiteY0-2" fmla="*/ 1093 h 10000"/>
              <a:gd name="connsiteX1-3" fmla="*/ 10000 w 10000"/>
              <a:gd name="connsiteY1-4" fmla="*/ 5613 h 10000"/>
              <a:gd name="connsiteX2-5" fmla="*/ 7583 w 10000"/>
              <a:gd name="connsiteY2-6" fmla="*/ 6520 h 10000"/>
              <a:gd name="connsiteX3-7" fmla="*/ 6667 w 10000"/>
              <a:gd name="connsiteY3-8" fmla="*/ 8846 h 10000"/>
              <a:gd name="connsiteX4-9" fmla="*/ 5629 w 10000"/>
              <a:gd name="connsiteY4-10" fmla="*/ 10000 h 10000"/>
              <a:gd name="connsiteX5-11" fmla="*/ 4833 w 10000"/>
              <a:gd name="connsiteY5-12" fmla="*/ 9787 h 10000"/>
              <a:gd name="connsiteX6-13" fmla="*/ 3988 w 10000"/>
              <a:gd name="connsiteY6-14" fmla="*/ 9213 h 10000"/>
              <a:gd name="connsiteX7-15" fmla="*/ 3409 w 10000"/>
              <a:gd name="connsiteY7-16" fmla="*/ 8747 h 10000"/>
              <a:gd name="connsiteX8-17" fmla="*/ 2778 w 10000"/>
              <a:gd name="connsiteY8-18" fmla="*/ 8077 h 10000"/>
              <a:gd name="connsiteX9-19" fmla="*/ 0 w 10000"/>
              <a:gd name="connsiteY9-20" fmla="*/ 7873 h 10000"/>
              <a:gd name="connsiteX10-21" fmla="*/ 5560 w 10000"/>
              <a:gd name="connsiteY10-22" fmla="*/ 1127 h 10000"/>
              <a:gd name="connsiteX11-23" fmla="*/ 6248 w 10000"/>
              <a:gd name="connsiteY11-24" fmla="*/ 1093 h 10000"/>
              <a:gd name="connsiteX0-25" fmla="*/ 6248 w 10000"/>
              <a:gd name="connsiteY0-26" fmla="*/ 1093 h 10000"/>
              <a:gd name="connsiteX1-27" fmla="*/ 10000 w 10000"/>
              <a:gd name="connsiteY1-28" fmla="*/ 5613 h 10000"/>
              <a:gd name="connsiteX2-29" fmla="*/ 7583 w 10000"/>
              <a:gd name="connsiteY2-30" fmla="*/ 6520 h 10000"/>
              <a:gd name="connsiteX3-31" fmla="*/ 6667 w 10000"/>
              <a:gd name="connsiteY3-32" fmla="*/ 8846 h 10000"/>
              <a:gd name="connsiteX4-33" fmla="*/ 5629 w 10000"/>
              <a:gd name="connsiteY4-34" fmla="*/ 10000 h 10000"/>
              <a:gd name="connsiteX5-35" fmla="*/ 5000 w 10000"/>
              <a:gd name="connsiteY5-36" fmla="*/ 9615 h 10000"/>
              <a:gd name="connsiteX6-37" fmla="*/ 3988 w 10000"/>
              <a:gd name="connsiteY6-38" fmla="*/ 9213 h 10000"/>
              <a:gd name="connsiteX7-39" fmla="*/ 3409 w 10000"/>
              <a:gd name="connsiteY7-40" fmla="*/ 8747 h 10000"/>
              <a:gd name="connsiteX8-41" fmla="*/ 2778 w 10000"/>
              <a:gd name="connsiteY8-42" fmla="*/ 8077 h 10000"/>
              <a:gd name="connsiteX9-43" fmla="*/ 0 w 10000"/>
              <a:gd name="connsiteY9-44" fmla="*/ 7873 h 10000"/>
              <a:gd name="connsiteX10-45" fmla="*/ 5560 w 10000"/>
              <a:gd name="connsiteY10-46" fmla="*/ 1127 h 10000"/>
              <a:gd name="connsiteX11-47" fmla="*/ 6248 w 10000"/>
              <a:gd name="connsiteY11-48" fmla="*/ 1093 h 10000"/>
              <a:gd name="connsiteX0-49" fmla="*/ 6248 w 10000"/>
              <a:gd name="connsiteY0-50" fmla="*/ 1093 h 9761"/>
              <a:gd name="connsiteX1-51" fmla="*/ 10000 w 10000"/>
              <a:gd name="connsiteY1-52" fmla="*/ 5613 h 9761"/>
              <a:gd name="connsiteX2-53" fmla="*/ 7583 w 10000"/>
              <a:gd name="connsiteY2-54" fmla="*/ 6520 h 9761"/>
              <a:gd name="connsiteX3-55" fmla="*/ 6667 w 10000"/>
              <a:gd name="connsiteY3-56" fmla="*/ 8846 h 9761"/>
              <a:gd name="connsiteX4-57" fmla="*/ 5556 w 10000"/>
              <a:gd name="connsiteY4-58" fmla="*/ 9615 h 9761"/>
              <a:gd name="connsiteX5-59" fmla="*/ 5000 w 10000"/>
              <a:gd name="connsiteY5-60" fmla="*/ 9615 h 9761"/>
              <a:gd name="connsiteX6-61" fmla="*/ 3988 w 10000"/>
              <a:gd name="connsiteY6-62" fmla="*/ 9213 h 9761"/>
              <a:gd name="connsiteX7-63" fmla="*/ 3409 w 10000"/>
              <a:gd name="connsiteY7-64" fmla="*/ 8747 h 9761"/>
              <a:gd name="connsiteX8-65" fmla="*/ 2778 w 10000"/>
              <a:gd name="connsiteY8-66" fmla="*/ 8077 h 9761"/>
              <a:gd name="connsiteX9-67" fmla="*/ 0 w 10000"/>
              <a:gd name="connsiteY9-68" fmla="*/ 7873 h 9761"/>
              <a:gd name="connsiteX10-69" fmla="*/ 5560 w 10000"/>
              <a:gd name="connsiteY10-70" fmla="*/ 1127 h 9761"/>
              <a:gd name="connsiteX11-71" fmla="*/ 6248 w 10000"/>
              <a:gd name="connsiteY11-72" fmla="*/ 1093 h 9761"/>
              <a:gd name="connsiteX0-73" fmla="*/ 6248 w 10000"/>
              <a:gd name="connsiteY0-74" fmla="*/ 1120 h 9850"/>
              <a:gd name="connsiteX1-75" fmla="*/ 10000 w 10000"/>
              <a:gd name="connsiteY1-76" fmla="*/ 5750 h 9850"/>
              <a:gd name="connsiteX2-77" fmla="*/ 7583 w 10000"/>
              <a:gd name="connsiteY2-78" fmla="*/ 6680 h 9850"/>
              <a:gd name="connsiteX3-79" fmla="*/ 6667 w 10000"/>
              <a:gd name="connsiteY3-80" fmla="*/ 9063 h 9850"/>
              <a:gd name="connsiteX4-81" fmla="*/ 5000 w 10000"/>
              <a:gd name="connsiteY4-82" fmla="*/ 9850 h 9850"/>
              <a:gd name="connsiteX5-83" fmla="*/ 3988 w 10000"/>
              <a:gd name="connsiteY5-84" fmla="*/ 9439 h 9850"/>
              <a:gd name="connsiteX6-85" fmla="*/ 3409 w 10000"/>
              <a:gd name="connsiteY6-86" fmla="*/ 8961 h 9850"/>
              <a:gd name="connsiteX7-87" fmla="*/ 2778 w 10000"/>
              <a:gd name="connsiteY7-88" fmla="*/ 8275 h 9850"/>
              <a:gd name="connsiteX8-89" fmla="*/ 0 w 10000"/>
              <a:gd name="connsiteY8-90" fmla="*/ 8066 h 9850"/>
              <a:gd name="connsiteX9-91" fmla="*/ 5560 w 10000"/>
              <a:gd name="connsiteY9-92" fmla="*/ 1155 h 9850"/>
              <a:gd name="connsiteX10-93" fmla="*/ 6248 w 10000"/>
              <a:gd name="connsiteY10-94" fmla="*/ 1120 h 9850"/>
              <a:gd name="connsiteX0-95" fmla="*/ 6248 w 10000"/>
              <a:gd name="connsiteY0-96" fmla="*/ 1137 h 10000"/>
              <a:gd name="connsiteX1-97" fmla="*/ 10000 w 10000"/>
              <a:gd name="connsiteY1-98" fmla="*/ 5838 h 10000"/>
              <a:gd name="connsiteX2-99" fmla="*/ 7583 w 10000"/>
              <a:gd name="connsiteY2-100" fmla="*/ 6782 h 10000"/>
              <a:gd name="connsiteX3-101" fmla="*/ 5000 w 10000"/>
              <a:gd name="connsiteY3-102" fmla="*/ 10000 h 10000"/>
              <a:gd name="connsiteX4-103" fmla="*/ 3988 w 10000"/>
              <a:gd name="connsiteY4-104" fmla="*/ 9583 h 10000"/>
              <a:gd name="connsiteX5-105" fmla="*/ 3409 w 10000"/>
              <a:gd name="connsiteY5-106" fmla="*/ 9097 h 10000"/>
              <a:gd name="connsiteX6-107" fmla="*/ 2778 w 10000"/>
              <a:gd name="connsiteY6-108" fmla="*/ 8401 h 10000"/>
              <a:gd name="connsiteX7-109" fmla="*/ 0 w 10000"/>
              <a:gd name="connsiteY7-110" fmla="*/ 8189 h 10000"/>
              <a:gd name="connsiteX8-111" fmla="*/ 5560 w 10000"/>
              <a:gd name="connsiteY8-112" fmla="*/ 1173 h 10000"/>
              <a:gd name="connsiteX9-113" fmla="*/ 6248 w 10000"/>
              <a:gd name="connsiteY9-114" fmla="*/ 1137 h 10000"/>
              <a:gd name="connsiteX0-115" fmla="*/ 6248 w 10000"/>
              <a:gd name="connsiteY0-116" fmla="*/ 1137 h 10000"/>
              <a:gd name="connsiteX1-117" fmla="*/ 10000 w 10000"/>
              <a:gd name="connsiteY1-118" fmla="*/ 5838 h 10000"/>
              <a:gd name="connsiteX2-119" fmla="*/ 7583 w 10000"/>
              <a:gd name="connsiteY2-120" fmla="*/ 6782 h 10000"/>
              <a:gd name="connsiteX3-121" fmla="*/ 6667 w 10000"/>
              <a:gd name="connsiteY3-122" fmla="*/ 8401 h 10000"/>
              <a:gd name="connsiteX4-123" fmla="*/ 5000 w 10000"/>
              <a:gd name="connsiteY4-124" fmla="*/ 10000 h 10000"/>
              <a:gd name="connsiteX5-125" fmla="*/ 3988 w 10000"/>
              <a:gd name="connsiteY5-126" fmla="*/ 9583 h 10000"/>
              <a:gd name="connsiteX6-127" fmla="*/ 3409 w 10000"/>
              <a:gd name="connsiteY6-128" fmla="*/ 9097 h 10000"/>
              <a:gd name="connsiteX7-129" fmla="*/ 2778 w 10000"/>
              <a:gd name="connsiteY7-130" fmla="*/ 8401 h 10000"/>
              <a:gd name="connsiteX8-131" fmla="*/ 0 w 10000"/>
              <a:gd name="connsiteY8-132" fmla="*/ 8189 h 10000"/>
              <a:gd name="connsiteX9-133" fmla="*/ 5560 w 10000"/>
              <a:gd name="connsiteY9-134" fmla="*/ 1173 h 10000"/>
              <a:gd name="connsiteX10-135" fmla="*/ 6248 w 10000"/>
              <a:gd name="connsiteY10-136" fmla="*/ 113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7" grpId="1" animBg="1"/>
      <p:bldP spid="26" grpId="0" animBg="1"/>
      <p:bldP spid="26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BFS or UCS? (part 1)</a:t>
            </a:r>
            <a:endParaRPr lang="en-US" sz="2800" dirty="0"/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sz="2800" dirty="0"/>
              <a:t>Video of Demo Maze with Deep/Shallow Water --- BFS or UCS? (part 2)</a:t>
            </a:r>
            <a:endParaRPr lang="en-US" sz="2800" dirty="0"/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Precompute optimal plan, execute it</a:t>
            </a:r>
            <a:endParaRPr lang="en-US" dirty="0"/>
          </a:p>
        </p:txBody>
      </p:sp>
      <p:pic>
        <p:nvPicPr>
          <p:cNvPr id="4" name="Lecture2-demo4b-plan-slow-v2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399" y="1447800"/>
            <a:ext cx="9056683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</a:t>
            </a:r>
            <a:r>
              <a:rPr lang="en-US" sz="2400" dirty="0">
                <a:solidFill>
                  <a:srgbClr val="FF0000"/>
                </a:solidFill>
              </a:rPr>
              <a:t>state space </a:t>
            </a:r>
            <a:r>
              <a:rPr lang="en-US" sz="2400" i="1" dirty="0">
                <a:solidFill>
                  <a:srgbClr val="CC00CC"/>
                </a:solidFill>
                <a:latin typeface="Lucida Calligraphy" panose="03010101010101010101" pitchFamily="66" charset="77"/>
              </a:rPr>
              <a:t>S</a:t>
            </a:r>
            <a:r>
              <a:rPr lang="en-US" sz="2400" dirty="0"/>
              <a:t> 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An </a:t>
            </a:r>
            <a:r>
              <a:rPr lang="en-US" sz="2400" dirty="0">
                <a:solidFill>
                  <a:srgbClr val="FF0000"/>
                </a:solidFill>
              </a:rPr>
              <a:t>initial state </a:t>
            </a:r>
            <a:r>
              <a:rPr lang="en-US" sz="2400" i="1" dirty="0">
                <a:solidFill>
                  <a:srgbClr val="CC00CC"/>
                </a:solidFill>
              </a:rPr>
              <a:t>s</a:t>
            </a:r>
            <a:r>
              <a:rPr lang="en-US" sz="2400" baseline="-25000" dirty="0">
                <a:solidFill>
                  <a:srgbClr val="CC00CC"/>
                </a:solidFill>
              </a:rPr>
              <a:t>0</a:t>
            </a:r>
            <a:endParaRPr lang="en-US" sz="2400" baseline="-25000" dirty="0">
              <a:solidFill>
                <a:srgbClr val="CC00CC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rgbClr val="FF0000"/>
                </a:solidFill>
              </a:rPr>
              <a:t>Actions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CC00CC"/>
                </a:solidFill>
                <a:latin typeface="Lucida Calligraphy" panose="03010101010101010101" pitchFamily="66" charset="77"/>
              </a:rPr>
              <a:t>A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s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r>
              <a:rPr lang="en-US" sz="2400" dirty="0"/>
              <a:t> in each state</a:t>
            </a:r>
            <a:endParaRPr lang="en-US" sz="2400" baseline="-25000" dirty="0">
              <a:solidFill>
                <a:srgbClr val="CC00CC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rgbClr val="FF0000"/>
                </a:solidFill>
              </a:rPr>
              <a:t>Transition model </a:t>
            </a:r>
            <a:r>
              <a:rPr lang="en-US" sz="2400" i="1" dirty="0">
                <a:solidFill>
                  <a:srgbClr val="CC00CC"/>
                </a:solidFill>
              </a:rPr>
              <a:t>Result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s,a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A </a:t>
            </a:r>
            <a:r>
              <a:rPr lang="en-US" sz="2400" dirty="0">
                <a:solidFill>
                  <a:srgbClr val="FF0000"/>
                </a:solidFill>
              </a:rPr>
              <a:t>goal test </a:t>
            </a:r>
            <a:r>
              <a:rPr lang="en-US" sz="2400" i="1" dirty="0">
                <a:solidFill>
                  <a:srgbClr val="CC00CC"/>
                </a:solidFill>
              </a:rPr>
              <a:t>G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>
                <a:solidFill>
                  <a:srgbClr val="CC00CC"/>
                </a:solidFill>
              </a:rPr>
              <a:t>s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endParaRPr lang="en-US" sz="2400" dirty="0">
              <a:solidFill>
                <a:srgbClr val="CC00CC"/>
              </a:solidFill>
            </a:endParaRPr>
          </a:p>
          <a:p>
            <a:pPr lvl="2">
              <a:lnSpc>
                <a:spcPct val="80000"/>
              </a:lnSpc>
            </a:pPr>
            <a:r>
              <a:rPr lang="en-US" sz="2000" i="1" dirty="0">
                <a:solidFill>
                  <a:srgbClr val="CC00CC"/>
                </a:solidFill>
              </a:rPr>
              <a:t>S</a:t>
            </a:r>
            <a:r>
              <a:rPr lang="en-US" sz="2000" dirty="0"/>
              <a:t> has no dots left</a:t>
            </a:r>
            <a:endParaRPr lang="en-US" sz="2000" dirty="0">
              <a:solidFill>
                <a:srgbClr val="CC00CC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solidFill>
                  <a:srgbClr val="FF0000"/>
                </a:solidFill>
              </a:rPr>
              <a:t>Action cost </a:t>
            </a:r>
            <a:r>
              <a:rPr lang="en-US" sz="2400" i="1" dirty="0">
                <a:solidFill>
                  <a:srgbClr val="CC00CC"/>
                </a:solidFill>
              </a:rPr>
              <a:t>c</a:t>
            </a:r>
            <a:r>
              <a:rPr lang="en-US" sz="2400" dirty="0">
                <a:solidFill>
                  <a:srgbClr val="CC00CC"/>
                </a:solidFill>
              </a:rPr>
              <a:t>(</a:t>
            </a:r>
            <a:r>
              <a:rPr lang="en-US" sz="2400" i="1" dirty="0" err="1">
                <a:solidFill>
                  <a:srgbClr val="CC00CC"/>
                </a:solidFill>
              </a:rPr>
              <a:t>s,a,s</a:t>
            </a:r>
            <a:r>
              <a:rPr lang="en-US" sz="2400" i="1" dirty="0">
                <a:solidFill>
                  <a:srgbClr val="CC00CC"/>
                </a:solidFill>
              </a:rPr>
              <a:t>’</a:t>
            </a:r>
            <a:r>
              <a:rPr lang="en-US" sz="2400" dirty="0">
                <a:solidFill>
                  <a:srgbClr val="CC00CC"/>
                </a:solidFill>
              </a:rPr>
              <a:t>)</a:t>
            </a:r>
            <a:endParaRPr lang="en-US" sz="2400" dirty="0">
              <a:solidFill>
                <a:srgbClr val="CC00CC"/>
              </a:solidFill>
            </a:endParaRPr>
          </a:p>
          <a:p>
            <a:pPr lvl="2">
              <a:lnSpc>
                <a:spcPct val="80000"/>
              </a:lnSpc>
            </a:pPr>
            <a:r>
              <a:rPr lang="en-US" sz="2000" dirty="0"/>
              <a:t>+1 per step; -10 food; -500 win; +500 die; -200 eat ghost</a:t>
            </a:r>
            <a:endParaRPr lang="en-US" sz="20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an action sequence that reaches a goal state</a:t>
            </a: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An </a:t>
            </a:r>
            <a:r>
              <a:rPr lang="en-US" sz="2800" dirty="0">
                <a:solidFill>
                  <a:srgbClr val="FF0000"/>
                </a:solidFill>
              </a:rPr>
              <a:t>optimal solution</a:t>
            </a:r>
            <a:r>
              <a:rPr lang="en-US" sz="2800" dirty="0"/>
              <a:t> has least cost among all solutions</a:t>
            </a:r>
            <a:endParaRPr lang="en-US" sz="2800" dirty="0"/>
          </a:p>
        </p:txBody>
      </p:sp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478711" y="3325813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24849" y="2909690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24850" y="3706445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8039099" y="3124200"/>
            <a:ext cx="846954" cy="902728"/>
            <a:chOff x="8039099" y="3124200"/>
            <a:chExt cx="846954" cy="902728"/>
          </a:xfrm>
        </p:grpSpPr>
        <p:sp>
          <p:nvSpPr>
            <p:cNvPr id="8206" name="Line 14"/>
            <p:cNvSpPr>
              <a:spLocks noChangeShapeType="1"/>
            </p:cNvSpPr>
            <p:nvPr/>
          </p:nvSpPr>
          <p:spPr bwMode="auto">
            <a:xfrm flipV="1">
              <a:off x="8039099" y="3296293"/>
              <a:ext cx="846954" cy="273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2" tIns="45718" rIns="91432" bIns="45718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207" name="Line 15"/>
            <p:cNvSpPr>
              <a:spLocks noChangeShapeType="1"/>
            </p:cNvSpPr>
            <p:nvPr/>
          </p:nvSpPr>
          <p:spPr bwMode="auto">
            <a:xfrm>
              <a:off x="8047032" y="3569728"/>
              <a:ext cx="830270" cy="2734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2" tIns="45718" rIns="91432" bIns="45718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8208" name="Text Box 16"/>
            <p:cNvSpPr txBox="1">
              <a:spLocks noChangeArrowheads="1"/>
            </p:cNvSpPr>
            <p:nvPr/>
          </p:nvSpPr>
          <p:spPr bwMode="auto">
            <a:xfrm>
              <a:off x="8153400" y="3124200"/>
              <a:ext cx="446082" cy="36932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N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8209" name="Text Box 17"/>
            <p:cNvSpPr txBox="1">
              <a:spLocks noChangeArrowheads="1"/>
            </p:cNvSpPr>
            <p:nvPr/>
          </p:nvSpPr>
          <p:spPr bwMode="auto">
            <a:xfrm>
              <a:off x="8153400" y="3657600"/>
              <a:ext cx="446082" cy="36932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91432" tIns="45718" rIns="91432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E</a:t>
              </a:r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08687" y="2057401"/>
            <a:ext cx="5562596" cy="568325"/>
            <a:chOff x="6008687" y="2057401"/>
            <a:chExt cx="5562596" cy="568325"/>
          </a:xfrm>
        </p:grpSpPr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6694485" y="2057401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47031" y="2061369"/>
              <a:ext cx="552451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8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123487" y="2061369"/>
              <a:ext cx="544513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9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380283" y="2061369"/>
              <a:ext cx="552451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0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418631" y="2065338"/>
              <a:ext cx="552451" cy="552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1" name="Picture 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724895" y="2061369"/>
              <a:ext cx="560387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2" name="Picture 1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08687" y="2061369"/>
              <a:ext cx="544513" cy="560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ctangle 2"/>
            <p:cNvSpPr/>
            <p:nvPr/>
          </p:nvSpPr>
          <p:spPr>
            <a:xfrm>
              <a:off x="10820400" y="2265364"/>
              <a:ext cx="152400" cy="15239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1114083" y="2265364"/>
              <a:ext cx="152400" cy="15239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1418883" y="2265364"/>
              <a:ext cx="152400" cy="152398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364084" y="3126725"/>
            <a:ext cx="395307" cy="886006"/>
            <a:chOff x="8364084" y="3126725"/>
            <a:chExt cx="395307" cy="886006"/>
          </a:xfrm>
        </p:grpSpPr>
        <p:sp>
          <p:nvSpPr>
            <p:cNvPr id="6" name="TextBox 5"/>
            <p:cNvSpPr txBox="1"/>
            <p:nvPr/>
          </p:nvSpPr>
          <p:spPr>
            <a:xfrm>
              <a:off x="8364084" y="3643399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-9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369541" y="312672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-9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1372097"/>
            <a:ext cx="8302482" cy="43559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  <a:endParaRPr lang="en-US" dirty="0"/>
          </a:p>
        </p:txBody>
      </p:sp>
      <p:pic>
        <p:nvPicPr>
          <p:cNvPr id="7" name="Picture 6" descr="A picture containing outdoor, tree, street, city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4562475" cy="6858000"/>
          </a:xfrm>
          <a:prstGeom prst="rect">
            <a:avLst/>
          </a:prstGeom>
        </p:spPr>
      </p:pic>
      <p:pic>
        <p:nvPicPr>
          <p:cNvPr id="9" name="Picture 8" descr="An aerial view of a city&#10;&#10;Description automatically generated with medium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5" r="10196"/>
          <a:stretch>
            <a:fillRect/>
          </a:stretch>
        </p:blipFill>
        <p:spPr>
          <a:xfrm>
            <a:off x="4581527" y="1295400"/>
            <a:ext cx="7620000" cy="4572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2.xml><?xml version="1.0" encoding="utf-8"?>
<p:tagLst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3.xml><?xml version="1.0" encoding="utf-8"?>
<p:tagLst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0</TotalTime>
  <Words>6726</Words>
  <Application>WPS 文字</Application>
  <PresentationFormat>宽屏</PresentationFormat>
  <Paragraphs>870</Paragraphs>
  <Slides>48</Slides>
  <Notes>43</Notes>
  <HiddenSlides>0</HiddenSlides>
  <MMClips>7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66" baseType="lpstr">
      <vt:lpstr>Arial</vt:lpstr>
      <vt:lpstr>方正书宋_GBK</vt:lpstr>
      <vt:lpstr>Wingdings</vt:lpstr>
      <vt:lpstr>Calibri</vt:lpstr>
      <vt:lpstr>Helvetica Neue</vt:lpstr>
      <vt:lpstr>Calibri</vt:lpstr>
      <vt:lpstr>Lucida Calligraphy</vt:lpstr>
      <vt:lpstr>苹方-简</vt:lpstr>
      <vt:lpstr>Times New Roman</vt:lpstr>
      <vt:lpstr>Symbol</vt:lpstr>
      <vt:lpstr>Kingsoft Sign</vt:lpstr>
      <vt:lpstr>微软雅黑</vt:lpstr>
      <vt:lpstr>宋体</vt:lpstr>
      <vt:lpstr>Arial Unicode MS</vt:lpstr>
      <vt:lpstr>汉仪书宋二KW</vt:lpstr>
      <vt:lpstr>dan-berkeley-nlp-v1</vt:lpstr>
      <vt:lpstr>MSPhotoEd.3</vt:lpstr>
      <vt:lpstr>MSPhotoEd.3</vt:lpstr>
      <vt:lpstr>CS 188: Artificial Intelligence </vt:lpstr>
      <vt:lpstr>Today</vt:lpstr>
      <vt:lpstr>Planning Agents</vt:lpstr>
      <vt:lpstr>Move to nearest dot and eat it</vt:lpstr>
      <vt:lpstr>Precompute optimal plan, execute it</vt:lpstr>
      <vt:lpstr>Search Problems</vt:lpstr>
      <vt:lpstr>Search Problems</vt:lpstr>
      <vt:lpstr>Search Problems Are Models</vt:lpstr>
      <vt:lpstr>Example: Traveling in Romania</vt:lpstr>
      <vt:lpstr>But then…</vt:lpstr>
      <vt:lpstr>Example: Traveling in Romania</vt:lpstr>
      <vt:lpstr>Models are almost always wrong</vt:lpstr>
      <vt:lpstr>Models are almost always wrong</vt:lpstr>
      <vt:lpstr>What’s in a State Space?</vt:lpstr>
      <vt:lpstr>State Space Sizes</vt:lpstr>
      <vt:lpstr>State Space Graphs and Search Trees</vt:lpstr>
      <vt:lpstr>State Space Graphs</vt:lpstr>
      <vt:lpstr>State Space Graphs</vt:lpstr>
      <vt:lpstr>State Space Graphs vs. Search Trees</vt:lpstr>
      <vt:lpstr>Quiz: State Space Graphs vs. Search Trees</vt:lpstr>
      <vt:lpstr>Quiz: State Space Graphs vs. Search Trees</vt:lpstr>
      <vt:lpstr>Quiz: State Space Graphs vs. Search Trees</vt:lpstr>
      <vt:lpstr>Tree Search</vt:lpstr>
      <vt:lpstr>Search Example: Romania</vt:lpstr>
      <vt:lpstr>Creating the search tree</vt:lpstr>
      <vt:lpstr>Creating the search tree</vt:lpstr>
      <vt:lpstr>Creating the search tree</vt:lpstr>
      <vt:lpstr>General Tree Search</vt:lpstr>
      <vt:lpstr>Systematic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Quiz: DFS vs BFS</vt:lpstr>
      <vt:lpstr>Example: Maze Water DFS/BFS (part 1)</vt:lpstr>
      <vt:lpstr>Example: Maze Water DFS/BFS (part 2)</vt:lpstr>
      <vt:lpstr>Iterative Deepening</vt:lpstr>
      <vt:lpstr>Uniform Cost Search</vt:lpstr>
      <vt:lpstr>Uniform Cost Search</vt:lpstr>
      <vt:lpstr>Uniform Cost Search (UCS) Properties</vt:lpstr>
      <vt:lpstr>Video of Demo Empty UCS</vt:lpstr>
      <vt:lpstr>Video of Demo Maze with Deep/Shallow Water --- BFS or UCS? (part 1)</vt:lpstr>
      <vt:lpstr>Video of Demo Maze with Deep/Shallow Water --- BFS or UCS? (part 2)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188: Lecture 2 - Uninformed Search</dc:title>
  <dc:creator>Preferred Customer</dc:creator>
  <cp:lastModifiedBy>wangwenqing</cp:lastModifiedBy>
  <cp:revision>2065</cp:revision>
  <cp:lastPrinted>2021-11-15T06:29:21Z</cp:lastPrinted>
  <dcterms:created xsi:type="dcterms:W3CDTF">2021-11-15T06:29:21Z</dcterms:created>
  <dcterms:modified xsi:type="dcterms:W3CDTF">2021-11-15T06:29:21Z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